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18"/>
  </p:notesMasterIdLst>
  <p:sldIdLst>
    <p:sldId id="264" r:id="rId6"/>
    <p:sldId id="266" r:id="rId7"/>
    <p:sldId id="287" r:id="rId8"/>
    <p:sldId id="282" r:id="rId9"/>
    <p:sldId id="288" r:id="rId10"/>
    <p:sldId id="270" r:id="rId11"/>
    <p:sldId id="279" r:id="rId12"/>
    <p:sldId id="280" r:id="rId13"/>
    <p:sldId id="274" r:id="rId14"/>
    <p:sldId id="273" r:id="rId15"/>
    <p:sldId id="275" r:id="rId16"/>
    <p:sldId id="283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3041"/>
    <a:srgbClr val="F4F8FB"/>
    <a:srgbClr val="203864"/>
    <a:srgbClr val="477BC1"/>
    <a:srgbClr val="B0D8C0"/>
    <a:srgbClr val="9AC7E6"/>
    <a:srgbClr val="0D2640"/>
    <a:srgbClr val="35629D"/>
    <a:srgbClr val="8EC7A5"/>
    <a:srgbClr val="6BAE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6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C1124-EBEF-40EB-8426-9A39D55D6A1F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3D105-8778-4A83-8017-3AC084787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285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A57795-606E-41C8-9E20-607AF09138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2758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3D105-8778-4A83-8017-3AC0847871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67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err="1"/>
              <a:t>Roboflow</a:t>
            </a:r>
            <a:r>
              <a:rPr lang="de-DE"/>
              <a:t> </a:t>
            </a:r>
            <a:r>
              <a:rPr lang="de-DE" err="1"/>
              <a:t>infos</a:t>
            </a:r>
            <a:r>
              <a:rPr lang="de-DE"/>
              <a:t>, </a:t>
            </a:r>
            <a:r>
              <a:rPr lang="de-DE" err="1"/>
              <a:t>training</a:t>
            </a:r>
            <a:r>
              <a:rPr lang="de-DE"/>
              <a:t>/</a:t>
            </a:r>
            <a:r>
              <a:rPr lang="de-DE" err="1"/>
              <a:t>val</a:t>
            </a:r>
            <a:r>
              <a:rPr lang="de-DE"/>
              <a:t> </a:t>
            </a:r>
            <a:r>
              <a:rPr lang="de-DE" err="1"/>
              <a:t>data</a:t>
            </a:r>
            <a:r>
              <a:rPr lang="de-DE"/>
              <a:t> </a:t>
            </a:r>
            <a:r>
              <a:rPr lang="de-DE" err="1"/>
              <a:t>infos</a:t>
            </a:r>
            <a:endParaRPr lang="en-US"/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3D105-8778-4A83-8017-3AC0847871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576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Training/Val </a:t>
            </a:r>
            <a:r>
              <a:rPr lang="de-DE" err="1"/>
              <a:t>data</a:t>
            </a:r>
            <a:r>
              <a:rPr lang="de-DE"/>
              <a:t> </a:t>
            </a:r>
            <a:r>
              <a:rPr lang="de-DE" err="1"/>
              <a:t>infos</a:t>
            </a:r>
            <a:endParaRPr lang="en-US"/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3D105-8778-4A83-8017-3AC0847871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45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/>
              <a:t>Infos Testdaten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err="1"/>
              <a:t>Unseen</a:t>
            </a:r>
            <a:r>
              <a:rPr lang="de-DE"/>
              <a:t> </a:t>
            </a:r>
            <a:r>
              <a:rPr lang="de-DE" err="1"/>
              <a:t>problem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/>
          </a:p>
          <a:p>
            <a:pPr marL="0" indent="0">
              <a:buFont typeface="Wingdings" panose="05000000000000000000" pitchFamily="2" charset="2"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A57795-606E-41C8-9E20-607AF09138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2577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/>
              <a:t>Infos Testdaten 2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/>
              <a:t>Crane </a:t>
            </a:r>
            <a:r>
              <a:rPr lang="de-DE" err="1"/>
              <a:t>question</a:t>
            </a:r>
            <a:endParaRPr lang="en-US"/>
          </a:p>
          <a:p>
            <a:pPr marL="0" indent="0">
              <a:buFont typeface="Wingdings" panose="05000000000000000000" pitchFamily="2" charset="2"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A57795-606E-41C8-9E20-607AF09138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6067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A57795-606E-41C8-9E20-607AF09138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027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A57795-606E-41C8-9E20-607AF09138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0747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FCAB64-19A3-32AD-4BB6-D8E6FF24A3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D1E4AB1-CFE4-35C1-C988-0DCB0AD347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6BA0D8-3C22-CD47-3482-35AF28C92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26F30-9601-455F-9C0B-9D10BE01FD36}" type="datetimeFigureOut">
              <a:rPr lang="de-DE" smtClean="0"/>
              <a:t>29.09.2024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AB3A0AA-6E87-815C-CB19-E9A9ABA23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356416-1FCE-46B3-F490-350D8D587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8EB8C-00CE-4C5C-BF73-6931A32D686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7963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227165-51BA-4366-9B55-A1C6CD17C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FD557FA-E9E6-ED1F-FB61-E46F06121B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7D695D8-B73F-4255-D2D2-8BD85F583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26F30-9601-455F-9C0B-9D10BE01FD36}" type="datetimeFigureOut">
              <a:rPr lang="de-DE" smtClean="0"/>
              <a:t>29.09.2024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C11D9FA-C77D-1194-DD97-994C11855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DB68E0-A322-8A05-9FE0-0E889555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8EB8C-00CE-4C5C-BF73-6931A32D686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1799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1621430-206A-7F00-A158-9652E5113D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1EEE581-2862-D60C-74FA-416599089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AF67E4-DBDE-FCCA-5DA1-2BC47300C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26F30-9601-455F-9C0B-9D10BE01FD36}" type="datetimeFigureOut">
              <a:rPr lang="de-DE" smtClean="0"/>
              <a:t>29.09.2024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A745B9-3EC6-D7BC-DCAF-FEB58395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993E97-023D-7384-5577-EC50AE44A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8EB8C-00CE-4C5C-BF73-6931A32D686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5685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317DD-3FF2-F3AD-0EE8-DFB297610C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DB43AE-ED63-EF02-C7DD-ED31942A0E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08B1F-99FB-0207-EAB6-B629A5971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78738-FDB6-4033-B41C-3B7FDA2FB615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55209-FA2B-D0CE-6B1C-8F3256D94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90BB0-4845-5E86-4DB3-A4FC1CBF1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C1E6-3684-4397-B708-074FA6F35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947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4BFB-28C6-9E94-5003-7C6CA81E4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D3E91-9E21-8A55-5D7F-4BD02C428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5406A-297A-6A0B-E5FE-E8A03172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78738-FDB6-4033-B41C-3B7FDA2FB615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409DF8-1A0E-C470-96FF-6CEC997D9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5E88F-E300-184B-CCF2-9844A988B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C1E6-3684-4397-B708-074FA6F35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5881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B2C1F-DE73-6134-EC6B-3E892776D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55F808-607E-709A-3640-C75AF2CB3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C8EF8-E28D-3FA4-FF1E-882949BB7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78738-FDB6-4033-B41C-3B7FDA2FB615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75428-75BF-7637-8F1F-4AC28C3C4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44A9D-5A29-3F97-470D-CFBA99506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C1E6-3684-4397-B708-074FA6F35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1884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2FB4B-FBB5-0580-8A9A-7E5A7F4BF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76F4C-13BA-5A1F-A41C-83BBCFDF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2B08D3-DC66-8ABE-9FF8-537B05693B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45100E-C11A-4E4D-B277-3C6479B9D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78738-FDB6-4033-B41C-3B7FDA2FB615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3B9672-863D-895B-3BE8-1636185D5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7B002-99DD-D7AC-CE8E-BF8B3AAEF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C1E6-3684-4397-B708-074FA6F35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059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81E75-3177-5899-D526-5AE4FE272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907BF6-EEE7-1D29-EB98-4B49E6F48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0339E0-8AD9-C1EB-2925-9C4AE915D3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66907A-3790-543D-79F5-AF80AA6AC1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77D7DA-7169-FD00-C8C1-E0D40713EB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5DB5E4-B6B7-EA2C-DC31-4DB11152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78738-FDB6-4033-B41C-3B7FDA2FB615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C50389-E1FB-02C1-95F0-9BEB7C62C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E95968-6C07-BA44-BF6F-DFE0C1724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C1E6-3684-4397-B708-074FA6F35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7950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9BF8F-0E56-6AC3-E6AE-E5E2080BA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7271F7-1743-80B7-9C2D-8D226994A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78738-FDB6-4033-B41C-3B7FDA2FB615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3A7A6C-8003-CF28-E5CF-7622056E7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8656FC-0245-12D6-D0EE-257941B0F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C1E6-3684-4397-B708-074FA6F35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1799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B43196-6F68-AE10-D231-5E28CF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78738-FDB6-4033-B41C-3B7FDA2FB615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38CF70-C040-AF99-FF31-E843D16E3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9CAB8-CB2F-09A7-CB3F-BCEB0A2D3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C1E6-3684-4397-B708-074FA6F35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688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07D3F-56DA-D9D8-55E0-824B80429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9C17A-EB4E-3100-8B88-114E7A848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127988-8F95-7124-C6B1-B6D856127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AFF776-F8C1-0473-4026-F9BBE7F33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78738-FDB6-4033-B41C-3B7FDA2FB615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A0A360-AE44-0A91-AE0B-862284A52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C53F71-6A64-30AF-78DC-0299B1BD3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C1E6-3684-4397-B708-074FA6F35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538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8D2539-E5C1-1EF5-2FC5-07614D488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CA9B68-3523-88A0-42EE-F5B9A0EA6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6D75E9-8578-7DEB-0744-CE2205768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26F30-9601-455F-9C0B-9D10BE01FD36}" type="datetimeFigureOut">
              <a:rPr lang="de-DE" smtClean="0"/>
              <a:t>29.09.2024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0D7C7B-8837-B879-1BF4-2C7C4D0AC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AB1F173-183D-1486-373F-BB2809CF1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8EB8C-00CE-4C5C-BF73-6931A32D686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52349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3B0C5-E08D-4D18-25CF-2ED18BD71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BC7896-6152-4A3B-C45D-D33691C83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9E3109-0B89-402A-8690-F170DF563F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76D44B-3B37-B39A-435C-F7BC6BFFE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78738-FDB6-4033-B41C-3B7FDA2FB615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FC98B-211A-CE1F-CB9D-E575020BA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CF9862-7D4E-86D0-93D4-4755752DA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C1E6-3684-4397-B708-074FA6F35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573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998AD-99EC-E975-D912-207A1B8F3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8CA6EC-6F76-ED3B-C9A9-BC4B7E1F10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A6306-D4F7-526B-575D-AFFDD16BC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78738-FDB6-4033-B41C-3B7FDA2FB615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D5DED-FD63-AD2D-A199-D6B57F97A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1B6A7-CBEA-B071-E043-3C06F28AF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C1E6-3684-4397-B708-074FA6F35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4075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B897E3-701B-2EDE-16EF-C2B2F32F56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A5F9EC-67BF-452C-5135-3846729B34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4897D-8A66-D162-7FCF-8C1B7FC05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78738-FDB6-4033-B41C-3B7FDA2FB615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02970-A2CC-7298-DD1F-93EFA6249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A25CC-E291-798B-01C7-4BB9E788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C1E6-3684-4397-B708-074FA6F35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22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4A5E4D-3FB2-5177-85C7-7621FEFFC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723D36D-386C-30AF-89B4-7595BB979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76B638-D6AA-BDB8-196F-253B02C24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26F30-9601-455F-9C0B-9D10BE01FD36}" type="datetimeFigureOut">
              <a:rPr lang="de-DE" smtClean="0"/>
              <a:t>29.09.2024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13E488-AB4B-77C1-3323-2859C9060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E2F45F-BC5D-3DBB-0179-9A77F7E99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8EB8C-00CE-4C5C-BF73-6931A32D686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6634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0C7EFF-307A-16E3-FA15-963202150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402800-1D57-0D9B-9F1A-F8067B5794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C5D43CA-77FD-7DA8-EF03-8CEB218F0C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A3F3A35-F306-B97C-84AE-4E375DF9F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26F30-9601-455F-9C0B-9D10BE01FD36}" type="datetimeFigureOut">
              <a:rPr lang="de-DE" smtClean="0"/>
              <a:t>29.09.2024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09E4813-E2C3-EC1E-B642-5A12F4BED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A6FE2F7-7174-6794-E0BF-A9004900B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8EB8C-00CE-4C5C-BF73-6931A32D686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8134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FD240-2F99-0E07-FD7B-5608F0B2A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D45CED-61F6-B80D-B7C8-F54854880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B4F26F3-8DEF-7EC6-A63C-95EB5CBF3B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C0D042A-566B-F562-E896-E28394D4C6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0772FDE-F147-AEE3-4B85-525ED67237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95946B8-9C4B-9EAF-638F-F9074D758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26F30-9601-455F-9C0B-9D10BE01FD36}" type="datetimeFigureOut">
              <a:rPr lang="de-DE" smtClean="0"/>
              <a:t>29.09.2024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C4A9335-1429-C367-B31A-6F2F0BC1B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51E0E4C-18D5-2D71-5F83-CF8A84B07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8EB8C-00CE-4C5C-BF73-6931A32D686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0493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19945B-FFC0-D654-1F43-1CF9A639B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F04D7AB-0B39-029E-3353-1C8B41D3D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26F30-9601-455F-9C0B-9D10BE01FD36}" type="datetimeFigureOut">
              <a:rPr lang="de-DE" smtClean="0"/>
              <a:t>29.09.2024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9BB257-F617-BA57-5B34-49D52D14B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7B889A6-B32B-FFE0-CC3B-A1F20C054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8EB8C-00CE-4C5C-BF73-6931A32D686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2661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995290F-42E3-15E5-3DE5-D136442BF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26F30-9601-455F-9C0B-9D10BE01FD36}" type="datetimeFigureOut">
              <a:rPr lang="de-DE" smtClean="0"/>
              <a:t>29.09.2024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A06CDD1-C154-E639-4709-6B254B9B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0569BB0-2584-6129-0597-948B2154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8EB8C-00CE-4C5C-BF73-6931A32D686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6979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EC0367-6DCA-26B1-0E1C-DA71C234B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6CFBE6-C03B-BC43-1DFE-D19DC192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9B46F6D-BF5C-9124-8FE6-E1C8415323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89046BC-C87C-EAF2-FCC2-6DC63944C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26F30-9601-455F-9C0B-9D10BE01FD36}" type="datetimeFigureOut">
              <a:rPr lang="de-DE" smtClean="0"/>
              <a:t>29.09.2024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C4933D-E4EC-9F13-CD7C-3116D4AF6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17F5A2-D571-1D01-E686-DFD314FF2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8EB8C-00CE-4C5C-BF73-6931A32D686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4818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70C2DC-5633-525F-61D1-E5FAC0CEC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9B3E198-A195-512F-47D2-DB91123372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84A5889-7E87-8CF5-2DE7-A09C0F3F21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AAA0474-E641-1941-E892-CCABA570B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26F30-9601-455F-9C0B-9D10BE01FD36}" type="datetimeFigureOut">
              <a:rPr lang="de-DE" smtClean="0"/>
              <a:t>29.09.2024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A04B4F4-D843-F2A6-EA41-71C8A4E65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2C79B97-5E6B-623E-6F3C-F2F633FB7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8EB8C-00CE-4C5C-BF73-6931A32D686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2196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A1632B8-6AF3-7E09-F114-4201F2538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1236CD4-ED34-48B6-2BAC-F5596E55D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346501-B949-B000-B9CE-7527EB382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926F30-9601-455F-9C0B-9D10BE01FD36}" type="datetimeFigureOut">
              <a:rPr lang="de-DE" smtClean="0"/>
              <a:t>29.09.2024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D0F379-025A-4D19-D58D-6243DA43BC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A95FE5-EC8C-07E4-B2CA-FA32E2651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78EB8C-00CE-4C5C-BF73-6931A32D686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6661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D83474-B23D-DDFC-00C7-812C989BF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BB484F-2650-A825-6208-EE0EF0638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2B5DDB-0FBD-0682-F70D-6081F4B1C0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78738-FDB6-4033-B41C-3B7FDA2FB615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3D31C-E75D-9E25-A3D2-8335C0EE1F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07A11-8FA7-9E7A-EDA3-3CDFCD6B2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CC1E6-3684-4397-B708-074FA6F35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78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3.png"/><Relationship Id="rId4" Type="http://schemas.openxmlformats.org/officeDocument/2006/relationships/image" Target="../media/image17.jp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12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11" Type="http://schemas.openxmlformats.org/officeDocument/2006/relationships/image" Target="../media/image13.png"/><Relationship Id="rId5" Type="http://schemas.openxmlformats.org/officeDocument/2006/relationships/image" Target="../media/image11.png"/><Relationship Id="rId10" Type="http://schemas.openxmlformats.org/officeDocument/2006/relationships/image" Target="../media/image29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1468B0-2482-8648-35EE-997E5C9937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16" r="7139"/>
          <a:stretch/>
        </p:blipFill>
        <p:spPr>
          <a:xfrm>
            <a:off x="3487056" y="0"/>
            <a:ext cx="8826361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7CAE755-48E7-7D67-2206-9C844801B13C}"/>
              </a:ext>
            </a:extLst>
          </p:cNvPr>
          <p:cNvSpPr/>
          <p:nvPr/>
        </p:nvSpPr>
        <p:spPr>
          <a:xfrm>
            <a:off x="3487056" y="0"/>
            <a:ext cx="4100706" cy="6858001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globe with a bird in the middle&#10;&#10;Description automatically generated">
            <a:extLst>
              <a:ext uri="{FF2B5EF4-FFF2-40B4-BE49-F238E27FC236}">
                <a16:creationId xmlns:a16="http://schemas.microsoft.com/office/drawing/2014/main" id="{2DFF8C19-4592-924D-D041-DFA0DF509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752" y="49039"/>
            <a:ext cx="501696" cy="5071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CDA38634-F7CE-0B32-D636-10DF25B996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9" r="21233"/>
          <a:stretch/>
        </p:blipFill>
        <p:spPr>
          <a:xfrm>
            <a:off x="10103945" y="152693"/>
            <a:ext cx="1397418" cy="3790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9C66D9-75C6-5BB0-2FEE-D9A4EEA4A4D8}"/>
              </a:ext>
            </a:extLst>
          </p:cNvPr>
          <p:cNvSpPr txBox="1"/>
          <p:nvPr/>
        </p:nvSpPr>
        <p:spPr>
          <a:xfrm>
            <a:off x="0" y="233198"/>
            <a:ext cx="6096000" cy="3507343"/>
          </a:xfrm>
          <a:prstGeom prst="roundRect">
            <a:avLst/>
          </a:prstGeom>
          <a:noFill/>
        </p:spPr>
        <p:txBody>
          <a:bodyPr wrap="square" lIns="10800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Identification of Construction / Crane </a:t>
            </a:r>
            <a:r>
              <a:rPr lang="en-US" sz="4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ocations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on High-Resolution O</a:t>
            </a:r>
            <a:r>
              <a:rPr lang="en-US" sz="40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rtho</a:t>
            </a:r>
            <a:r>
              <a:rPr lang="en-US" sz="4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-photos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EDFAFA-F228-B1E4-4756-03E89D80CF04}"/>
              </a:ext>
            </a:extLst>
          </p:cNvPr>
          <p:cNvSpPr txBox="1"/>
          <p:nvPr/>
        </p:nvSpPr>
        <p:spPr>
          <a:xfrm>
            <a:off x="7587762" y="6608906"/>
            <a:ext cx="472565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https://www.deutsche-thermo.de/wp-content/uploads/2022/05/Nachhaltige-Baustelle-skaliert-e1653649780821.jpg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A3597F6-CF0F-DA66-3B24-F0CCA5F77E9C}"/>
              </a:ext>
            </a:extLst>
          </p:cNvPr>
          <p:cNvSpPr txBox="1">
            <a:spLocks/>
          </p:cNvSpPr>
          <p:nvPr/>
        </p:nvSpPr>
        <p:spPr>
          <a:xfrm>
            <a:off x="278254" y="3918341"/>
            <a:ext cx="4583892" cy="2915844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57188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Advanced Deep Learning Programming</a:t>
            </a:r>
          </a:p>
          <a:p>
            <a:pPr marL="0" marR="0" lvl="0" indent="0" algn="l" defTabSz="3571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EAGLE M.Sc. – Summer Semester 2024 Lecturer: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Jakob Schwalb-Willmann</a:t>
            </a:r>
          </a:p>
          <a:p>
            <a:pPr marL="0" marR="0" lvl="0" indent="0" algn="l" defTabSz="3571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Presenters: Henning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Riecken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Georg Starz</a:t>
            </a:r>
          </a:p>
          <a:p>
            <a:pPr marL="0" marR="0" lvl="0" indent="0" algn="l" defTabSz="3571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henning.riecken@stud-mail.uni-wuerzburg.de,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georg.starz@stud-mail.uni-wuerzburg.de</a:t>
            </a:r>
          </a:p>
          <a:p>
            <a:pPr marL="0" marR="0" lvl="0" indent="0" algn="l" defTabSz="3571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fld id="{11C9C011-FE4B-4165-B02D-9BEE69D2F898}" type="datetime3">
              <a:rPr kumimoji="0" lang="de-DE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3571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800"/>
                </a:spcAft>
                <a:buClrTx/>
                <a:buSzTx/>
                <a:buFontTx/>
                <a:buNone/>
                <a:tabLst/>
                <a:defRPr/>
              </a:pPr>
              <a:t>29/09/24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605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81E3744-B1D2-6751-AC88-D36C16ED2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1231" y="6488230"/>
            <a:ext cx="2743200" cy="365125"/>
          </a:xfrm>
        </p:spPr>
        <p:txBody>
          <a:bodyPr/>
          <a:lstStyle/>
          <a:p>
            <a:fld id="{E471B08B-5702-EF4D-A33B-D4343234040D}" type="slidenum">
              <a:rPr lang="en-DE" smtClean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en-DE">
              <a:solidFill>
                <a:srgbClr val="2038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399A5AE-CAA6-5EBB-E834-76B688FAB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230"/>
            <a:ext cx="4114800" cy="365125"/>
          </a:xfrm>
        </p:spPr>
        <p:txBody>
          <a:bodyPr/>
          <a:lstStyle/>
          <a:p>
            <a:r>
              <a:rPr lang="en-GB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| Henning </a:t>
            </a:r>
            <a:r>
              <a:rPr lang="en-GB" err="1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Riecken</a:t>
            </a:r>
            <a:r>
              <a:rPr lang="en-GB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Georg Starz</a:t>
            </a:r>
            <a:endParaRPr lang="en-DE">
              <a:solidFill>
                <a:srgbClr val="2038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3">
            <a:extLst>
              <a:ext uri="{FF2B5EF4-FFF2-40B4-BE49-F238E27FC236}">
                <a16:creationId xmlns:a16="http://schemas.microsoft.com/office/drawing/2014/main" id="{08D6216B-FB10-3071-6AC0-D4B319B9FFE8}"/>
              </a:ext>
            </a:extLst>
          </p:cNvPr>
          <p:cNvSpPr txBox="1">
            <a:spLocks/>
          </p:cNvSpPr>
          <p:nvPr/>
        </p:nvSpPr>
        <p:spPr>
          <a:xfrm>
            <a:off x="0" y="-16744"/>
            <a:ext cx="12192000" cy="71789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Application – DOP20 Berlin 2024</a:t>
            </a:r>
          </a:p>
        </p:txBody>
      </p:sp>
      <p:pic>
        <p:nvPicPr>
          <p:cNvPr id="8" name="Picture 7" descr="A globe with a bird in the middle&#10;&#10;Description automatically generated">
            <a:extLst>
              <a:ext uri="{FF2B5EF4-FFF2-40B4-BE49-F238E27FC236}">
                <a16:creationId xmlns:a16="http://schemas.microsoft.com/office/drawing/2014/main" id="{E2A2262D-3067-6DA0-285B-2D9CF8D02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752" y="49039"/>
            <a:ext cx="501696" cy="507174"/>
          </a:xfrm>
          <a:prstGeom prst="rect">
            <a:avLst/>
          </a:prstGeom>
          <a:effectLst/>
        </p:spPr>
      </p:pic>
      <p:pic>
        <p:nvPicPr>
          <p:cNvPr id="9" name="Picture 8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0D0C2848-FAE2-0001-8318-F99820EB1B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9" r="21233"/>
          <a:stretch/>
        </p:blipFill>
        <p:spPr>
          <a:xfrm>
            <a:off x="10103945" y="152693"/>
            <a:ext cx="1397418" cy="379016"/>
          </a:xfrm>
          <a:prstGeom prst="rect">
            <a:avLst/>
          </a:prstGeom>
          <a:effectLst/>
        </p:spPr>
      </p:pic>
      <p:sp>
        <p:nvSpPr>
          <p:cNvPr id="12" name="Rechteck: abgerundete Ecken 1">
            <a:extLst>
              <a:ext uri="{FF2B5EF4-FFF2-40B4-BE49-F238E27FC236}">
                <a16:creationId xmlns:a16="http://schemas.microsoft.com/office/drawing/2014/main" id="{D41B8F72-C63F-B49E-95A4-3763B658554E}"/>
              </a:ext>
            </a:extLst>
          </p:cNvPr>
          <p:cNvSpPr/>
          <p:nvPr/>
        </p:nvSpPr>
        <p:spPr>
          <a:xfrm>
            <a:off x="216100" y="901282"/>
            <a:ext cx="3731528" cy="5542608"/>
          </a:xfrm>
          <a:prstGeom prst="roundRect">
            <a:avLst>
              <a:gd name="adj" fmla="val 5605"/>
            </a:avLst>
          </a:prstGeom>
          <a:solidFill>
            <a:srgbClr val="F4F8FB"/>
          </a:solidFill>
          <a:ln w="31750">
            <a:solidFill>
              <a:srgbClr val="20386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 easily transferable and applicable on a large scale?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first glance, less </a:t>
            </a:r>
            <a:r>
              <a:rPr lang="en-US" sz="1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promi</a:t>
            </a:r>
            <a:r>
              <a:rPr lang="en-US" sz="1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-sing results than in tests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Medium Model seems to work better than large one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16944 of 96633 tiles labeled as construction site (conf &gt; 0.5) </a:t>
            </a:r>
            <a:r>
              <a:rPr lang="en-US" sz="1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sz="1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17.5 % </a:t>
            </a:r>
            <a:r>
              <a:rPr lang="en-US" sz="1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sz="1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Over-estimation ?!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Causes of errors cannot be derived precisely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Valuable for upcoming model trainings: training data creation simplified &amp; more precise</a:t>
            </a:r>
          </a:p>
        </p:txBody>
      </p:sp>
      <p:pic>
        <p:nvPicPr>
          <p:cNvPr id="14" name="Picture 13" descr="A building with a roof&#10;&#10;Description automatically generated with medium confidence">
            <a:extLst>
              <a:ext uri="{FF2B5EF4-FFF2-40B4-BE49-F238E27FC236}">
                <a16:creationId xmlns:a16="http://schemas.microsoft.com/office/drawing/2014/main" id="{BCB0C33E-37AF-293B-0AD4-F4E8B707C2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" r="-390"/>
          <a:stretch/>
        </p:blipFill>
        <p:spPr>
          <a:xfrm>
            <a:off x="4219400" y="933395"/>
            <a:ext cx="2404319" cy="2406552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6" name="Picture 15" descr="An aerial view of a warehouse&#10;&#10;Description automatically generated">
            <a:extLst>
              <a:ext uri="{FF2B5EF4-FFF2-40B4-BE49-F238E27FC236}">
                <a16:creationId xmlns:a16="http://schemas.microsoft.com/office/drawing/2014/main" id="{F0407FBE-BB11-C479-5138-D6C5422C4D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490" y="931972"/>
            <a:ext cx="2404319" cy="2408400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8" name="Picture 17" descr="An aerial view of a town&#10;&#10;Description automatically generated">
            <a:extLst>
              <a:ext uri="{FF2B5EF4-FFF2-40B4-BE49-F238E27FC236}">
                <a16:creationId xmlns:a16="http://schemas.microsoft.com/office/drawing/2014/main" id="{39BE8400-043E-250C-34B3-6E0DE0C6C1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73"/>
          <a:stretch/>
        </p:blipFill>
        <p:spPr>
          <a:xfrm>
            <a:off x="9571580" y="931972"/>
            <a:ext cx="2404320" cy="2408400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0" name="Picture 19" descr="An aerial view of a city&#10;&#10;Description automatically generated">
            <a:extLst>
              <a:ext uri="{FF2B5EF4-FFF2-40B4-BE49-F238E27FC236}">
                <a16:creationId xmlns:a16="http://schemas.microsoft.com/office/drawing/2014/main" id="{B60970F7-476B-EA05-7C8B-4E1AA2D40AA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"/>
          <a:stretch/>
        </p:blipFill>
        <p:spPr>
          <a:xfrm>
            <a:off x="4219400" y="3606927"/>
            <a:ext cx="2404319" cy="2408400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2" name="Picture 21" descr="Aerial view of a parking lot&#10;&#10;Description automatically generated">
            <a:extLst>
              <a:ext uri="{FF2B5EF4-FFF2-40B4-BE49-F238E27FC236}">
                <a16:creationId xmlns:a16="http://schemas.microsoft.com/office/drawing/2014/main" id="{FFB9C930-42BC-2FA6-255C-4E36A78F303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" r="241"/>
          <a:stretch/>
        </p:blipFill>
        <p:spPr>
          <a:xfrm>
            <a:off x="6895489" y="3606927"/>
            <a:ext cx="2404320" cy="2408400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4" name="Picture 23" descr="Aerial view of a road and trees&#10;&#10;Description automatically generated">
            <a:extLst>
              <a:ext uri="{FF2B5EF4-FFF2-40B4-BE49-F238E27FC236}">
                <a16:creationId xmlns:a16="http://schemas.microsoft.com/office/drawing/2014/main" id="{DEE5889A-C821-119A-BD5A-E05C1AD3DEC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"/>
          <a:stretch/>
        </p:blipFill>
        <p:spPr>
          <a:xfrm>
            <a:off x="9571581" y="3606927"/>
            <a:ext cx="2404319" cy="2408400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5" name="Textfeld 18">
            <a:extLst>
              <a:ext uri="{FF2B5EF4-FFF2-40B4-BE49-F238E27FC236}">
                <a16:creationId xmlns:a16="http://schemas.microsoft.com/office/drawing/2014/main" id="{E8BEC544-4DB6-C00E-86B6-D2DFC277F132}"/>
              </a:ext>
            </a:extLst>
          </p:cNvPr>
          <p:cNvSpPr txBox="1"/>
          <p:nvPr/>
        </p:nvSpPr>
        <p:spPr>
          <a:xfrm>
            <a:off x="4152900" y="6074558"/>
            <a:ext cx="782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Fig.7: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images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FPs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a high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conf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applying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Medium Model and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assumptions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causes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errors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: a) </a:t>
            </a:r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Roof structure similar to crane shadow; b)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Scrap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yard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; c) Building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yard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; d)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Playgrounds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; e) Building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gap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; f) </a:t>
            </a:r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Hedge with similar shape to crane shadow.</a:t>
            </a:r>
            <a:endParaRPr lang="de-DE" sz="9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feld 20">
            <a:extLst>
              <a:ext uri="{FF2B5EF4-FFF2-40B4-BE49-F238E27FC236}">
                <a16:creationId xmlns:a16="http://schemas.microsoft.com/office/drawing/2014/main" id="{6AFDC21A-9638-B94F-E3E4-20DAD98B70CB}"/>
              </a:ext>
            </a:extLst>
          </p:cNvPr>
          <p:cNvSpPr txBox="1"/>
          <p:nvPr/>
        </p:nvSpPr>
        <p:spPr>
          <a:xfrm>
            <a:off x="4257500" y="2919439"/>
            <a:ext cx="42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30" name="Textfeld 20">
            <a:extLst>
              <a:ext uri="{FF2B5EF4-FFF2-40B4-BE49-F238E27FC236}">
                <a16:creationId xmlns:a16="http://schemas.microsoft.com/office/drawing/2014/main" id="{B1D55367-9453-B0F0-B457-86035E5C304D}"/>
              </a:ext>
            </a:extLst>
          </p:cNvPr>
          <p:cNvSpPr txBox="1"/>
          <p:nvPr/>
        </p:nvSpPr>
        <p:spPr>
          <a:xfrm>
            <a:off x="6933589" y="2919439"/>
            <a:ext cx="42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  <p:sp>
        <p:nvSpPr>
          <p:cNvPr id="31" name="Textfeld 20">
            <a:extLst>
              <a:ext uri="{FF2B5EF4-FFF2-40B4-BE49-F238E27FC236}">
                <a16:creationId xmlns:a16="http://schemas.microsoft.com/office/drawing/2014/main" id="{3363F6DB-CB6C-C32E-B3A2-EEF0392E760F}"/>
              </a:ext>
            </a:extLst>
          </p:cNvPr>
          <p:cNvSpPr txBox="1"/>
          <p:nvPr/>
        </p:nvSpPr>
        <p:spPr>
          <a:xfrm>
            <a:off x="9609680" y="2919439"/>
            <a:ext cx="42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</a:p>
        </p:txBody>
      </p:sp>
      <p:sp>
        <p:nvSpPr>
          <p:cNvPr id="32" name="Textfeld 20">
            <a:extLst>
              <a:ext uri="{FF2B5EF4-FFF2-40B4-BE49-F238E27FC236}">
                <a16:creationId xmlns:a16="http://schemas.microsoft.com/office/drawing/2014/main" id="{D5228F98-76DE-C1C7-694E-EF95F8A07A4E}"/>
              </a:ext>
            </a:extLst>
          </p:cNvPr>
          <p:cNvSpPr txBox="1"/>
          <p:nvPr/>
        </p:nvSpPr>
        <p:spPr>
          <a:xfrm>
            <a:off x="4257499" y="5612684"/>
            <a:ext cx="42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d)</a:t>
            </a:r>
          </a:p>
        </p:txBody>
      </p:sp>
      <p:sp>
        <p:nvSpPr>
          <p:cNvPr id="33" name="Textfeld 20">
            <a:extLst>
              <a:ext uri="{FF2B5EF4-FFF2-40B4-BE49-F238E27FC236}">
                <a16:creationId xmlns:a16="http://schemas.microsoft.com/office/drawing/2014/main" id="{856D1411-EB04-1355-D19E-32D24F41860B}"/>
              </a:ext>
            </a:extLst>
          </p:cNvPr>
          <p:cNvSpPr txBox="1"/>
          <p:nvPr/>
        </p:nvSpPr>
        <p:spPr>
          <a:xfrm>
            <a:off x="6933589" y="5612684"/>
            <a:ext cx="42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e)</a:t>
            </a:r>
          </a:p>
        </p:txBody>
      </p:sp>
      <p:sp>
        <p:nvSpPr>
          <p:cNvPr id="34" name="Textfeld 20">
            <a:extLst>
              <a:ext uri="{FF2B5EF4-FFF2-40B4-BE49-F238E27FC236}">
                <a16:creationId xmlns:a16="http://schemas.microsoft.com/office/drawing/2014/main" id="{2C763296-BBB2-0A6C-C913-C79B6B305440}"/>
              </a:ext>
            </a:extLst>
          </p:cNvPr>
          <p:cNvSpPr txBox="1"/>
          <p:nvPr/>
        </p:nvSpPr>
        <p:spPr>
          <a:xfrm>
            <a:off x="9609680" y="5612684"/>
            <a:ext cx="42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latin typeface="Arial" panose="020B0604020202020204" pitchFamily="34" charset="0"/>
                <a:cs typeface="Arial" panose="020B0604020202020204" pitchFamily="34" charset="0"/>
              </a:rPr>
              <a:t>f)</a:t>
            </a: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9272984C-D13B-AE43-39C4-E1FAB74312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9989" y="6488230"/>
            <a:ext cx="2743200" cy="365125"/>
          </a:xfrm>
        </p:spPr>
        <p:txBody>
          <a:bodyPr/>
          <a:lstStyle/>
          <a:p>
            <a:fld id="{E3735DFF-AEB2-4A86-A609-19569AD22CBC}" type="datetime3">
              <a:rPr lang="de-DE" smtClean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29/09/24</a:t>
            </a:fld>
            <a:endParaRPr lang="en-DE" dirty="0">
              <a:solidFill>
                <a:srgbClr val="2038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75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25" grpId="0"/>
      <p:bldP spid="26" grpId="0"/>
      <p:bldP spid="30" grpId="0"/>
      <p:bldP spid="31" grpId="0"/>
      <p:bldP spid="32" grpId="0"/>
      <p:bldP spid="33" grpId="0"/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3">
            <a:extLst>
              <a:ext uri="{FF2B5EF4-FFF2-40B4-BE49-F238E27FC236}">
                <a16:creationId xmlns:a16="http://schemas.microsoft.com/office/drawing/2014/main" id="{E23F8B8A-F9C9-544F-D85C-D3B5EA50A4A6}"/>
              </a:ext>
            </a:extLst>
          </p:cNvPr>
          <p:cNvSpPr txBox="1">
            <a:spLocks/>
          </p:cNvSpPr>
          <p:nvPr/>
        </p:nvSpPr>
        <p:spPr>
          <a:xfrm>
            <a:off x="0" y="-16744"/>
            <a:ext cx="12192000" cy="71789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Conclusions &amp; Outlook</a:t>
            </a:r>
          </a:p>
        </p:txBody>
      </p:sp>
      <p:pic>
        <p:nvPicPr>
          <p:cNvPr id="7" name="Picture 6" descr="A globe with a bird in the middle&#10;&#10;Description automatically generated">
            <a:extLst>
              <a:ext uri="{FF2B5EF4-FFF2-40B4-BE49-F238E27FC236}">
                <a16:creationId xmlns:a16="http://schemas.microsoft.com/office/drawing/2014/main" id="{2DFF8C19-4592-924D-D041-DFA0DF509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752" y="49039"/>
            <a:ext cx="501696" cy="507174"/>
          </a:xfrm>
          <a:prstGeom prst="rect">
            <a:avLst/>
          </a:prstGeom>
          <a:effectLst/>
        </p:spPr>
      </p:pic>
      <p:pic>
        <p:nvPicPr>
          <p:cNvPr id="8" name="Picture 7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CDA38634-F7CE-0B32-D636-10DF25B996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9" r="21233"/>
          <a:stretch/>
        </p:blipFill>
        <p:spPr>
          <a:xfrm>
            <a:off x="10103945" y="152693"/>
            <a:ext cx="1397418" cy="379016"/>
          </a:xfrm>
          <a:prstGeom prst="rect">
            <a:avLst/>
          </a:prstGeom>
          <a:effectLst/>
        </p:spPr>
      </p:pic>
      <p:sp>
        <p:nvSpPr>
          <p:cNvPr id="3" name="Foliennummernplatzhalter 3">
            <a:extLst>
              <a:ext uri="{FF2B5EF4-FFF2-40B4-BE49-F238E27FC236}">
                <a16:creationId xmlns:a16="http://schemas.microsoft.com/office/drawing/2014/main" id="{C0F408D2-C261-DAF4-9AB6-62ED333CA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1408" y="6476818"/>
            <a:ext cx="1680592" cy="365125"/>
          </a:xfrm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12573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</a:t>
            </a:r>
            <a:fld id="{D10E57FE-863A-4E20-A167-F985F24F7D3A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12573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B28C55D-0B0F-9BDB-155A-8772A9B470EA}"/>
              </a:ext>
            </a:extLst>
          </p:cNvPr>
          <p:cNvSpPr/>
          <p:nvPr/>
        </p:nvSpPr>
        <p:spPr>
          <a:xfrm>
            <a:off x="203200" y="895982"/>
            <a:ext cx="11798300" cy="2833368"/>
          </a:xfrm>
          <a:prstGeom prst="roundRect">
            <a:avLst>
              <a:gd name="adj" fmla="val 6235"/>
            </a:avLst>
          </a:prstGeom>
          <a:solidFill>
            <a:srgbClr val="F4F8FB"/>
          </a:solidFill>
          <a:ln w="31750">
            <a:solidFill>
              <a:srgbClr val="0B304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QuickOSM + Open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Geodata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Portals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extensive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possibilities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de-DE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Queries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WMS)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existing</a:t>
            </a:r>
            <a:r>
              <a:rPr lang="de-DE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DL </a:t>
            </a:r>
            <a:r>
              <a:rPr lang="de-DE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architectures</a:t>
            </a:r>
            <a:r>
              <a:rPr lang="de-DE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conducted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easily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achieves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YOLOv8</a:t>
            </a:r>
            <a:r>
              <a:rPr lang="de-DE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offers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various</a:t>
            </a:r>
            <a:r>
              <a:rPr lang="de-DE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DL </a:t>
            </a:r>
            <a:r>
              <a:rPr lang="de-DE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  <a:r>
              <a:rPr lang="de-DE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(e.g.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obb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YOLOv8-</a:t>
            </a:r>
            <a:r>
              <a:rPr lang="de-DE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obb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computationally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extensive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power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YOLOv8-cls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construction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cranes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via a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binary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</a:t>
            </a:r>
            <a:r>
              <a:rPr lang="de-DE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  <a:endParaRPr lang="de-DE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But: </a:t>
            </a:r>
            <a:r>
              <a:rPr lang="de-DE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Blackbox </a:t>
            </a:r>
            <a:r>
              <a:rPr lang="de-DE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character</a:t>
            </a:r>
            <a:r>
              <a:rPr lang="de-DE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NNs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remains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especially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large,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pre-existing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like YOLOv8</a:t>
            </a:r>
          </a:p>
        </p:txBody>
      </p:sp>
      <p:sp>
        <p:nvSpPr>
          <p:cNvPr id="5" name="Rechteck: abgerundete Ecken 3">
            <a:extLst>
              <a:ext uri="{FF2B5EF4-FFF2-40B4-BE49-F238E27FC236}">
                <a16:creationId xmlns:a16="http://schemas.microsoft.com/office/drawing/2014/main" id="{4898A929-D070-B4DF-C1CB-1A0B067AF808}"/>
              </a:ext>
            </a:extLst>
          </p:cNvPr>
          <p:cNvSpPr/>
          <p:nvPr/>
        </p:nvSpPr>
        <p:spPr>
          <a:xfrm>
            <a:off x="203200" y="3954775"/>
            <a:ext cx="11798300" cy="2377109"/>
          </a:xfrm>
          <a:prstGeom prst="roundRect">
            <a:avLst>
              <a:gd name="adj" fmla="val 6235"/>
            </a:avLst>
          </a:prstGeom>
          <a:solidFill>
            <a:srgbClr val="F4F8FB"/>
          </a:solidFill>
          <a:ln w="31750">
            <a:solidFill>
              <a:srgbClr val="0B304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Amount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de-DE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expanded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images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classes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augmentation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incorporating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prior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Berlin), etc.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fine-tuned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great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batch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rate,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optimizer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decay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early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stopping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etc.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Formulating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</a:t>
            </a:r>
            <a:r>
              <a:rPr lang="de-DE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r>
              <a:rPr lang="de-DE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construction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monitoring</a:t>
            </a:r>
            <a:endParaRPr lang="de-DE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sz="1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Incorporating</a:t>
            </a:r>
            <a:r>
              <a:rPr lang="de-DE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satellite</a:t>
            </a:r>
            <a:r>
              <a:rPr lang="de-DE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lower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spatial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resolution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temporal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resolution</a:t>
            </a:r>
            <a:endParaRPr lang="de-DE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Exploring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possibilities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fuse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outcomes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lang="de-DE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geodata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20B31625-BB0E-EA8E-3895-D0C9F5143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06900" y="6476817"/>
            <a:ext cx="6408662" cy="365125"/>
          </a:xfrm>
        </p:spPr>
        <p:txBody>
          <a:bodyPr/>
          <a:lstStyle/>
          <a:p>
            <a:r>
              <a:rPr lang="en-GB" dirty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henning.riecken@stud-mail.uni-wuerzburg.de &amp; georg.starz@stud-mail.uni-wuerzburg.de</a:t>
            </a:r>
            <a:endParaRPr lang="en-DE" dirty="0">
              <a:solidFill>
                <a:srgbClr val="2038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feld 54">
            <a:extLst>
              <a:ext uri="{FF2B5EF4-FFF2-40B4-BE49-F238E27FC236}">
                <a16:creationId xmlns:a16="http://schemas.microsoft.com/office/drawing/2014/main" id="{C65EB975-B052-C859-F4CA-92F6B4108478}"/>
              </a:ext>
            </a:extLst>
          </p:cNvPr>
          <p:cNvSpPr txBox="1"/>
          <p:nvPr/>
        </p:nvSpPr>
        <p:spPr>
          <a:xfrm>
            <a:off x="203200" y="6520879"/>
            <a:ext cx="337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B30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Thank you for the attention! Questions? </a:t>
            </a:r>
            <a:r>
              <a:rPr kumimoji="0" lang="en-US" sz="1200" b="1" u="none" strike="noStrike" kern="1200" cap="none" spc="0" normalizeH="0" baseline="0" noProof="0" dirty="0">
                <a:ln>
                  <a:noFill/>
                </a:ln>
                <a:solidFill>
                  <a:srgbClr val="0B30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kumimoji="0" lang="en-US" sz="1200" b="1" u="none" strike="noStrike" kern="1200" cap="none" spc="0" normalizeH="0" baseline="0" noProof="0" dirty="0">
              <a:ln>
                <a:noFill/>
              </a:ln>
              <a:solidFill>
                <a:srgbClr val="0B304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22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 animBg="1"/>
      <p:bldP spid="6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3">
            <a:extLst>
              <a:ext uri="{FF2B5EF4-FFF2-40B4-BE49-F238E27FC236}">
                <a16:creationId xmlns:a16="http://schemas.microsoft.com/office/drawing/2014/main" id="{E23F8B8A-F9C9-544F-D85C-D3B5EA50A4A6}"/>
              </a:ext>
            </a:extLst>
          </p:cNvPr>
          <p:cNvSpPr txBox="1">
            <a:spLocks/>
          </p:cNvSpPr>
          <p:nvPr/>
        </p:nvSpPr>
        <p:spPr>
          <a:xfrm>
            <a:off x="0" y="-16744"/>
            <a:ext cx="12192000" cy="71789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8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References, Further Literature &amp; Links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 descr="A globe with a bird in the middle&#10;&#10;Description automatically generated">
            <a:extLst>
              <a:ext uri="{FF2B5EF4-FFF2-40B4-BE49-F238E27FC236}">
                <a16:creationId xmlns:a16="http://schemas.microsoft.com/office/drawing/2014/main" id="{2DFF8C19-4592-924D-D041-DFA0DF509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752" y="49039"/>
            <a:ext cx="501696" cy="507174"/>
          </a:xfrm>
          <a:prstGeom prst="rect">
            <a:avLst/>
          </a:prstGeom>
          <a:effectLst/>
        </p:spPr>
      </p:pic>
      <p:pic>
        <p:nvPicPr>
          <p:cNvPr id="8" name="Picture 7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CDA38634-F7CE-0B32-D636-10DF25B996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9" r="21233"/>
          <a:stretch/>
        </p:blipFill>
        <p:spPr>
          <a:xfrm>
            <a:off x="10103945" y="152693"/>
            <a:ext cx="1397418" cy="379016"/>
          </a:xfrm>
          <a:prstGeom prst="rect">
            <a:avLst/>
          </a:prstGeom>
          <a:effectLst/>
        </p:spPr>
      </p:pic>
      <p:sp>
        <p:nvSpPr>
          <p:cNvPr id="3" name="Foliennummernplatzhalter 3">
            <a:extLst>
              <a:ext uri="{FF2B5EF4-FFF2-40B4-BE49-F238E27FC236}">
                <a16:creationId xmlns:a16="http://schemas.microsoft.com/office/drawing/2014/main" id="{C0F408D2-C261-DAF4-9AB6-62ED333CA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1408" y="6476818"/>
            <a:ext cx="1680592" cy="365125"/>
          </a:xfrm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12573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</a:t>
            </a:r>
            <a:fld id="{D10E57FE-863A-4E20-A167-F985F24F7D3A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12573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7C9E29-5F71-8D00-8B0D-D8E99CBB3F39}"/>
              </a:ext>
            </a:extLst>
          </p:cNvPr>
          <p:cNvSpPr txBox="1"/>
          <p:nvPr/>
        </p:nvSpPr>
        <p:spPr>
          <a:xfrm>
            <a:off x="285750" y="797315"/>
            <a:ext cx="11620499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Bayerische Vermessungsverwaltung (2024). Digitales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Orthophoto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(20cm) https://geodaten.bayern.de/opengeodata/OpenDataDetail.html?pn=dop20.</a:t>
            </a:r>
          </a:p>
          <a:p>
            <a:pPr>
              <a:spcAft>
                <a:spcPts val="600"/>
              </a:spcAft>
            </a:pP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Bundesamt für Kartographie und Geodäsie (BKG) (2024). EO4ConStat. https://www.bkg.bund.de/SharedDocs/Stellenangebote/BKG/DE/240818-GD5_172024-EG13.html.</a:t>
            </a:r>
          </a:p>
          <a:p>
            <a:pPr>
              <a:spcAft>
                <a:spcPts val="600"/>
              </a:spcAft>
            </a:pP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Computer Vision Engineer (2024). IMAGE CLASSIFICATION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Yolov8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custom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| Computer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vision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tutorial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[Video]. YouTube. https://www.youtube.com/watch?v=ZeLg5rxLGLg.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Gui, S.; Song, S.; Qin, R.; Tang, Y. (2024). Remote Sensing Object Detection in the Deep Learning Era—A Review. Remote Sens. 16, 327. https://doi.org/10.3390/rs16020327.</a:t>
            </a:r>
          </a:p>
          <a:p>
            <a:pPr>
              <a:spcAft>
                <a:spcPts val="600"/>
              </a:spcAft>
            </a:pP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Hansen, M.;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Oparaeke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, A.; Gallagher, R.; Karimi, A.; Tariq, F.; Smith, M. (2022).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Towards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Vision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Insect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Welfare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Monitoring and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Behavioural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Insights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. Frontiers in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Veterinary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Science. 9. 10.3389/fvets.2022.835529.</a:t>
            </a:r>
          </a:p>
          <a:p>
            <a:pPr>
              <a:spcAft>
                <a:spcPts val="600"/>
              </a:spcAft>
            </a:pP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Landesamt für Geoinformation und Landentwicklung (2024). Digitale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Orthophotos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in Farbe 20 cm Bodenauflösung.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Nielsen, N. (2024). How to Train YOLOv8.1 on Custom Dataset with Oriented Bounding Boxes [Video]. YouTube. https://www.youtube.com/watch?v=UG4W3yBTJzM.</a:t>
            </a: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OWSLib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(2023).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Interact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a WMS. https://www.geoportal-bw.de/geonetwork/srv/ger/catalog.search#/metadata/4927a198-e9ce-da9a-a5ef-c11f21ff173f. https://owslib.readthedocs.io/en/stable/notebooks/wms.html.</a:t>
            </a:r>
          </a:p>
          <a:p>
            <a:pPr>
              <a:spcAft>
                <a:spcPts val="600"/>
              </a:spcAft>
            </a:pP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Robin Cole (2024).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Satellite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Image Deep Learning. https://github.com/satellite-image-deep-learning/techniques?tab=readme-ov-file#object-detection.</a:t>
            </a:r>
          </a:p>
          <a:p>
            <a:pPr>
              <a:spcAft>
                <a:spcPts val="600"/>
              </a:spcAft>
            </a:pP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Roboflow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(2024).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Everything you need to build and deploy computer vision models. https://roboflow.com/.</a:t>
            </a:r>
          </a:p>
          <a:p>
            <a:pPr>
              <a:spcAft>
                <a:spcPts val="600"/>
              </a:spcAft>
            </a:pP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Senatsverwaltung für Stadtentwicklung, Bauen und Wohnen Berlin (2024). Digitale farbige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TrueOrthophotos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2024 (DOP20RGBI). https://gdi.berlin.de/geonetwork/srv/ger/catalog.search#/metadata/de71f450-3059-3ba6-9965-39cc7173a56f.</a:t>
            </a:r>
          </a:p>
          <a:p>
            <a:pPr>
              <a:spcAft>
                <a:spcPts val="600"/>
              </a:spcAft>
            </a:pP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Trimaille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, E.;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Gusty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(2023). QuickOSM - QGIS Python Plugins Repository. Version 2.2.3. Plugin ID: 579. https://plugins.qgis.org/plugins/QuickOSM/#plugin-versions.</a:t>
            </a:r>
          </a:p>
          <a:p>
            <a:pPr>
              <a:spcAft>
                <a:spcPts val="600"/>
              </a:spcAft>
            </a:pP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Ultralytics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(2024). YOLOv8. https://docs.ultralytics.com/.</a:t>
            </a:r>
          </a:p>
        </p:txBody>
      </p:sp>
    </p:spTree>
    <p:extLst>
      <p:ext uri="{BB962C8B-B14F-4D97-AF65-F5344CB8AC3E}">
        <p14:creationId xmlns:p14="http://schemas.microsoft.com/office/powerpoint/2010/main" val="3052894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B55829-372D-7BAA-2C20-7C3B5CAD5A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21" t="-1306" r="5526" b="-1716"/>
          <a:stretch/>
        </p:blipFill>
        <p:spPr>
          <a:xfrm>
            <a:off x="7004548" y="196484"/>
            <a:ext cx="3908678" cy="408521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88900" dir="2700000" algn="tl" rotWithShape="0">
              <a:schemeClr val="tx1">
                <a:alpha val="40000"/>
              </a:scheme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308F14-271F-5F31-31ED-5DD4ECA1F473}"/>
              </a:ext>
            </a:extLst>
          </p:cNvPr>
          <p:cNvSpPr txBox="1"/>
          <p:nvPr/>
        </p:nvSpPr>
        <p:spPr>
          <a:xfrm>
            <a:off x="3750148" y="6004808"/>
            <a:ext cx="1141313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https://de.statista.com/infografik/29160/verhaeltnis-fertiggestellter-wohnungen-zum-bedarf-2021---2025/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286BD9-A9CD-14E7-8EC5-37A3DE31E850}"/>
              </a:ext>
            </a:extLst>
          </p:cNvPr>
          <p:cNvSpPr txBox="1"/>
          <p:nvPr/>
        </p:nvSpPr>
        <p:spPr>
          <a:xfrm>
            <a:off x="10929086" y="3474979"/>
            <a:ext cx="126291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https://www.sueddeutsche.de/wirtschaft/deutsche-bahn-generalsanierung-kosten-zeitplan-lux.YZoUUNJgukgxoZQ4N1QqsR?reduced=true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8D9C0D-72C0-11C9-1E5E-77B4382EAF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589" t="-2049" r="-1589" b="-2106"/>
          <a:stretch/>
        </p:blipFill>
        <p:spPr>
          <a:xfrm>
            <a:off x="723417" y="196485"/>
            <a:ext cx="4168044" cy="252044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88900" dir="2700000" algn="tl" rotWithShape="0">
              <a:schemeClr val="tx1">
                <a:alpha val="40000"/>
              </a:scheme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E991BB-88CF-966A-865B-D4885B7BD764}"/>
              </a:ext>
            </a:extLst>
          </p:cNvPr>
          <p:cNvSpPr txBox="1"/>
          <p:nvPr/>
        </p:nvSpPr>
        <p:spPr>
          <a:xfrm>
            <a:off x="4903180" y="2301433"/>
            <a:ext cx="157283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https://www.tagesschau.de/wirtschaft/verbraucher/immobilienmarkt-ueberblick-wohngipfel-100.html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1D29FC-C753-5F05-B75A-8087586B2A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84" t="-2059" r="-996" b="-2979"/>
          <a:stretch/>
        </p:blipFill>
        <p:spPr>
          <a:xfrm>
            <a:off x="5456460" y="4804969"/>
            <a:ext cx="4820717" cy="17207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88900" dir="2700000" algn="tl" rotWithShape="0">
              <a:schemeClr val="tx1">
                <a:alpha val="40000"/>
              </a:scheme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8EBC53-782B-B91F-AE1B-B9FD3C4A8208}"/>
              </a:ext>
            </a:extLst>
          </p:cNvPr>
          <p:cNvSpPr txBox="1"/>
          <p:nvPr/>
        </p:nvSpPr>
        <p:spPr>
          <a:xfrm>
            <a:off x="10261947" y="5905090"/>
            <a:ext cx="16969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https://www.tagesschau.de/wirtschaft/konjunktur/infrastruktur-modernisierung-sondervermoegen-100.html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0B30E5-59CB-25B5-B00E-0B2B6B0C03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207" t="-1157" r="-1962" b="-1599"/>
          <a:stretch/>
        </p:blipFill>
        <p:spPr>
          <a:xfrm>
            <a:off x="233140" y="3128325"/>
            <a:ext cx="3516197" cy="3507425"/>
          </a:xfrm>
          <a:prstGeom prst="rect">
            <a:avLst/>
          </a:prstGeom>
          <a:solidFill>
            <a:srgbClr val="F4F8FB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88900" dir="2700000" algn="tl" rotWithShape="0">
              <a:schemeClr val="tx1">
                <a:alpha val="40000"/>
              </a:scheme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A6D8756-5525-4C1B-5B45-3C837B53C840}"/>
              </a:ext>
            </a:extLst>
          </p:cNvPr>
          <p:cNvSpPr txBox="1"/>
          <p:nvPr/>
        </p:nvSpPr>
        <p:spPr>
          <a:xfrm>
            <a:off x="3917130" y="2943705"/>
            <a:ext cx="2919625" cy="1634490"/>
          </a:xfrm>
          <a:prstGeom prst="roundRect">
            <a:avLst/>
          </a:prstGeom>
          <a:solidFill>
            <a:srgbClr val="F4F8FB">
              <a:alpha val="44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Is it possible to reliably recognize, classify, and monitor construction sites from airborne and spaceborne data?</a:t>
            </a:r>
          </a:p>
        </p:txBody>
      </p:sp>
    </p:spTree>
    <p:extLst>
      <p:ext uri="{BB962C8B-B14F-4D97-AF65-F5344CB8AC3E}">
        <p14:creationId xmlns:p14="http://schemas.microsoft.com/office/powerpoint/2010/main" val="100466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  <p:bldP spid="14" grpId="0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D28DCCB-FAA0-45BA-847F-B07358216E6D}"/>
              </a:ext>
            </a:extLst>
          </p:cNvPr>
          <p:cNvSpPr/>
          <p:nvPr/>
        </p:nvSpPr>
        <p:spPr>
          <a:xfrm>
            <a:off x="8124000" y="1611"/>
            <a:ext cx="4068000" cy="6856389"/>
          </a:xfrm>
          <a:prstGeom prst="rect">
            <a:avLst/>
          </a:prstGeom>
          <a:solidFill>
            <a:srgbClr val="477B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AB6A52F-033C-2D46-1886-7B38DCB0B848}"/>
              </a:ext>
            </a:extLst>
          </p:cNvPr>
          <p:cNvSpPr/>
          <p:nvPr/>
        </p:nvSpPr>
        <p:spPr>
          <a:xfrm>
            <a:off x="4059805" y="-1611"/>
            <a:ext cx="4068000" cy="6859611"/>
          </a:xfrm>
          <a:prstGeom prst="rect">
            <a:avLst/>
          </a:prstGeom>
          <a:solidFill>
            <a:srgbClr val="B0D8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FFD4D9-8442-FCA3-38E7-813EB4E6DE6B}"/>
              </a:ext>
            </a:extLst>
          </p:cNvPr>
          <p:cNvSpPr/>
          <p:nvPr/>
        </p:nvSpPr>
        <p:spPr>
          <a:xfrm>
            <a:off x="7585150" y="0"/>
            <a:ext cx="1084079" cy="6858001"/>
          </a:xfrm>
          <a:prstGeom prst="rect">
            <a:avLst/>
          </a:prstGeom>
          <a:gradFill>
            <a:gsLst>
              <a:gs pos="0">
                <a:srgbClr val="B0D8C0"/>
              </a:gs>
              <a:gs pos="100000">
                <a:srgbClr val="477BC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38C5A93-37D3-159F-7498-06DFEF94F2B1}"/>
              </a:ext>
            </a:extLst>
          </p:cNvPr>
          <p:cNvSpPr/>
          <p:nvPr/>
        </p:nvSpPr>
        <p:spPr>
          <a:xfrm>
            <a:off x="1773" y="1611"/>
            <a:ext cx="4068000" cy="6856389"/>
          </a:xfrm>
          <a:prstGeom prst="rect">
            <a:avLst/>
          </a:prstGeom>
          <a:solidFill>
            <a:srgbClr val="9AC7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018004-8E93-0BC7-10D7-ABF73D2D0C88}"/>
              </a:ext>
            </a:extLst>
          </p:cNvPr>
          <p:cNvSpPr/>
          <p:nvPr/>
        </p:nvSpPr>
        <p:spPr>
          <a:xfrm>
            <a:off x="3522773" y="-1612"/>
            <a:ext cx="1084079" cy="6859612"/>
          </a:xfrm>
          <a:prstGeom prst="rect">
            <a:avLst/>
          </a:prstGeom>
          <a:gradFill>
            <a:gsLst>
              <a:gs pos="0">
                <a:srgbClr val="9AC7E6"/>
              </a:gs>
              <a:gs pos="100000">
                <a:srgbClr val="B0D8C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428CBBC-2C71-A4BD-65EE-36C687E811C1}"/>
              </a:ext>
            </a:extLst>
          </p:cNvPr>
          <p:cNvGrpSpPr/>
          <p:nvPr/>
        </p:nvGrpSpPr>
        <p:grpSpPr>
          <a:xfrm>
            <a:off x="74843" y="1597626"/>
            <a:ext cx="3952598" cy="2158738"/>
            <a:chOff x="74843" y="1799842"/>
            <a:chExt cx="3952598" cy="2158738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2EB60D4-499D-1F4C-0ACF-31B9EF902078}"/>
                </a:ext>
              </a:extLst>
            </p:cNvPr>
            <p:cNvSpPr/>
            <p:nvPr/>
          </p:nvSpPr>
          <p:spPr>
            <a:xfrm>
              <a:off x="74843" y="1799842"/>
              <a:ext cx="3834782" cy="2158738"/>
            </a:xfrm>
            <a:prstGeom prst="roundRect">
              <a:avLst>
                <a:gd name="adj" fmla="val 9680"/>
              </a:avLst>
            </a:prstGeom>
            <a:solidFill>
              <a:schemeClr val="bg1">
                <a:alpha val="7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F116D44-E275-A62B-C44C-C419985AB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398" y="1980000"/>
              <a:ext cx="1849337" cy="1804057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44532C1-7525-5D75-ADD2-55936C8EC4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322" t="-15269" r="-2818" b="-10478"/>
            <a:stretch/>
          </p:blipFill>
          <p:spPr>
            <a:xfrm>
              <a:off x="2127411" y="3042758"/>
              <a:ext cx="1673395" cy="383708"/>
            </a:xfrm>
            <a:prstGeom prst="rect">
              <a:avLst/>
            </a:prstGeom>
            <a:solidFill>
              <a:schemeClr val="bg1"/>
            </a:solidFill>
            <a:effectLst>
              <a:softEdge rad="31750"/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8F1E40-5DF7-5373-450C-F774E6EFB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38128" y="3471558"/>
              <a:ext cx="1125126" cy="37504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1DEDFD-B522-ECF8-B606-C7BA70DEF5AE}"/>
                </a:ext>
              </a:extLst>
            </p:cNvPr>
            <p:cNvSpPr txBox="1"/>
            <p:nvPr/>
          </p:nvSpPr>
          <p:spPr>
            <a:xfrm>
              <a:off x="1999892" y="1980000"/>
              <a:ext cx="2027549" cy="1092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Digital orthophoto, </a:t>
              </a:r>
              <a:r>
                <a:rPr lang="en-US" sz="1300" dirty="0" err="1">
                  <a:latin typeface="Arial" panose="020B0604020202020204" pitchFamily="34" charset="0"/>
                  <a:cs typeface="Arial" panose="020B0604020202020204" pitchFamily="34" charset="0"/>
                </a:rPr>
                <a:t>reso-lution</a:t>
              </a:r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: 20 cm (</a:t>
              </a:r>
              <a:r>
                <a:rPr lang="en-US" sz="1300" b="1" dirty="0">
                  <a:latin typeface="Arial" panose="020B0604020202020204" pitchFamily="34" charset="0"/>
                  <a:cs typeface="Arial" panose="020B0604020202020204" pitchFamily="34" charset="0"/>
                </a:rPr>
                <a:t>DOP20</a:t>
              </a:r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  <a:p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</a:t>
              </a:r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Finding and marking construction site locations with cranes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78FFB1-64AC-E863-B059-7B63A4115D8D}"/>
                </a:ext>
              </a:extLst>
            </p:cNvPr>
            <p:cNvSpPr txBox="1"/>
            <p:nvPr/>
          </p:nvSpPr>
          <p:spPr>
            <a:xfrm>
              <a:off x="446807" y="3214436"/>
              <a:ext cx="145724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OSM tag „Construction“</a:t>
              </a:r>
              <a:endParaRPr lang="en-US" sz="9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EFC90F7-256A-E8BB-5BAC-726C97BD989E}"/>
              </a:ext>
            </a:extLst>
          </p:cNvPr>
          <p:cNvGrpSpPr/>
          <p:nvPr/>
        </p:nvGrpSpPr>
        <p:grpSpPr>
          <a:xfrm>
            <a:off x="73668" y="4183942"/>
            <a:ext cx="3835957" cy="2158738"/>
            <a:chOff x="84811" y="4606220"/>
            <a:chExt cx="3835957" cy="2158738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42F73DFA-C8BB-940B-A806-A4C6CA66F4CA}"/>
                </a:ext>
              </a:extLst>
            </p:cNvPr>
            <p:cNvSpPr/>
            <p:nvPr/>
          </p:nvSpPr>
          <p:spPr>
            <a:xfrm>
              <a:off x="84811" y="4606220"/>
              <a:ext cx="3830162" cy="2158738"/>
            </a:xfrm>
            <a:prstGeom prst="roundRect">
              <a:avLst>
                <a:gd name="adj" fmla="val 9680"/>
              </a:avLst>
            </a:prstGeom>
            <a:solidFill>
              <a:schemeClr val="bg1">
                <a:alpha val="7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96BF9CA-E89F-B791-7895-A351D2D34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4762"/>
            <a:stretch/>
          </p:blipFill>
          <p:spPr>
            <a:xfrm>
              <a:off x="151200" y="4782190"/>
              <a:ext cx="1845118" cy="1804876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2D55C52-7A86-09A9-BFD2-4AF8660B9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85195" y="6186461"/>
              <a:ext cx="391550" cy="39002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950C1BF-0194-FFB9-76BA-22AFAD1ECC4B}"/>
                </a:ext>
              </a:extLst>
            </p:cNvPr>
            <p:cNvSpPr txBox="1"/>
            <p:nvPr/>
          </p:nvSpPr>
          <p:spPr>
            <a:xfrm>
              <a:off x="2064838" y="4782190"/>
              <a:ext cx="1855930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>
                <a:defRPr sz="13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b="1" dirty="0"/>
                <a:t>Automatic download </a:t>
              </a:r>
              <a:r>
                <a:rPr lang="en-US" dirty="0"/>
                <a:t>of images from DOP20 Web Map Service (WMS) with customizable size in meters and pixels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FB9855F-7D93-B809-6D63-BF9105D7F9A7}"/>
              </a:ext>
            </a:extLst>
          </p:cNvPr>
          <p:cNvSpPr txBox="1"/>
          <p:nvPr/>
        </p:nvSpPr>
        <p:spPr>
          <a:xfrm>
            <a:off x="669573" y="250647"/>
            <a:ext cx="2732400" cy="919401"/>
          </a:xfrm>
          <a:prstGeom prst="roundRect">
            <a:avLst>
              <a:gd name="adj" fmla="val 15642"/>
            </a:avLst>
          </a:prstGeom>
          <a:solidFill>
            <a:schemeClr val="bg1">
              <a:alpha val="7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i="1">
                <a:latin typeface="Arial" panose="020B0604020202020204" pitchFamily="34" charset="0"/>
                <a:cs typeface="Arial" panose="020B0604020202020204" pitchFamily="34" charset="0"/>
              </a:rPr>
              <a:t>Input Data &amp; Preprocessing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34B5F1-4DD9-4046-CC20-F84AD907AA73}"/>
              </a:ext>
            </a:extLst>
          </p:cNvPr>
          <p:cNvSpPr txBox="1"/>
          <p:nvPr/>
        </p:nvSpPr>
        <p:spPr>
          <a:xfrm>
            <a:off x="4944887" y="250646"/>
            <a:ext cx="2732400" cy="919401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2400" b="1" i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Deep Learning Model Trainings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EEBB8BC-2D16-AB7B-E372-EC4ED338483F}"/>
              </a:ext>
            </a:extLst>
          </p:cNvPr>
          <p:cNvGrpSpPr/>
          <p:nvPr/>
        </p:nvGrpSpPr>
        <p:grpSpPr>
          <a:xfrm>
            <a:off x="4410351" y="4183942"/>
            <a:ext cx="3747600" cy="2158738"/>
            <a:chOff x="4526269" y="4606220"/>
            <a:chExt cx="3751716" cy="2158738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4D655F2C-E7D7-4824-C23C-DFE7D35418A6}"/>
                </a:ext>
              </a:extLst>
            </p:cNvPr>
            <p:cNvSpPr/>
            <p:nvPr/>
          </p:nvSpPr>
          <p:spPr>
            <a:xfrm>
              <a:off x="4526269" y="4606220"/>
              <a:ext cx="3751716" cy="2158738"/>
            </a:xfrm>
            <a:prstGeom prst="roundRect">
              <a:avLst>
                <a:gd name="adj" fmla="val 9680"/>
              </a:avLst>
            </a:prstGeom>
            <a:solidFill>
              <a:schemeClr val="bg1">
                <a:alpha val="7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15DE50D-2231-7E70-6B83-558C990917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23" t="10296" r="46512" b="37105"/>
            <a:stretch/>
          </p:blipFill>
          <p:spPr>
            <a:xfrm>
              <a:off x="4644000" y="4782190"/>
              <a:ext cx="1809833" cy="180758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38251E-B4A1-BE5B-899A-BDCD1B6FED2F}"/>
                </a:ext>
              </a:extLst>
            </p:cNvPr>
            <p:cNvSpPr txBox="1"/>
            <p:nvPr/>
          </p:nvSpPr>
          <p:spPr>
            <a:xfrm>
              <a:off x="6532300" y="4782190"/>
              <a:ext cx="1657819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>
                <a:defRPr sz="13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Oriented Bounding Box (</a:t>
              </a:r>
              <a:r>
                <a:rPr lang="en-US" b="1" dirty="0"/>
                <a:t>OBB</a:t>
              </a:r>
              <a:r>
                <a:rPr lang="en-US" dirty="0"/>
                <a:t>) object detection attempt </a:t>
              </a:r>
              <a:r>
                <a:rPr lang="en-US" dirty="0">
                  <a:sym typeface="Wingdings" panose="05000000000000000000" pitchFamily="2" charset="2"/>
                </a:rPr>
                <a:t> Poor results due to lack of computing capacity</a:t>
              </a:r>
              <a:endParaRPr lang="en-US" dirty="0"/>
            </a:p>
          </p:txBody>
        </p:sp>
        <p:pic>
          <p:nvPicPr>
            <p:cNvPr id="1026" name="Picture 2" descr="Yolov8 Comprehensive Guide To State Of The Art Object - vrogue.co">
              <a:extLst>
                <a:ext uri="{FF2B5EF4-FFF2-40B4-BE49-F238E27FC236}">
                  <a16:creationId xmlns:a16="http://schemas.microsoft.com/office/drawing/2014/main" id="{F17E42AE-8A7B-F595-F958-553AF45ACF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42" t="34647" r="25354" b="35522"/>
            <a:stretch/>
          </p:blipFill>
          <p:spPr bwMode="auto">
            <a:xfrm>
              <a:off x="6551530" y="6172231"/>
              <a:ext cx="1122805" cy="389056"/>
            </a:xfrm>
            <a:prstGeom prst="rect">
              <a:avLst/>
            </a:prstGeom>
            <a:noFill/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 descr="Google Colab - BeginCodingNow.com">
              <a:extLst>
                <a:ext uri="{FF2B5EF4-FFF2-40B4-BE49-F238E27FC236}">
                  <a16:creationId xmlns:a16="http://schemas.microsoft.com/office/drawing/2014/main" id="{53CD28EF-42CF-A787-62F3-7E666D18E7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0238" y="6198312"/>
              <a:ext cx="562815" cy="346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31BCD4A-FF2D-86E9-012E-29B33E61D360}"/>
              </a:ext>
            </a:extLst>
          </p:cNvPr>
          <p:cNvCxnSpPr>
            <a:cxnSpLocks/>
          </p:cNvCxnSpPr>
          <p:nvPr/>
        </p:nvCxnSpPr>
        <p:spPr>
          <a:xfrm flipH="1">
            <a:off x="1988749" y="3756364"/>
            <a:ext cx="3485" cy="42757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68F1B31-2C7A-561D-3B76-36F93A2C72A2}"/>
              </a:ext>
            </a:extLst>
          </p:cNvPr>
          <p:cNvCxnSpPr>
            <a:cxnSpLocks/>
          </p:cNvCxnSpPr>
          <p:nvPr/>
        </p:nvCxnSpPr>
        <p:spPr>
          <a:xfrm>
            <a:off x="3903830" y="5263311"/>
            <a:ext cx="506521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77858B24-3D61-552D-85F9-B754B37441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9989" y="6488230"/>
            <a:ext cx="2743200" cy="365125"/>
          </a:xfrm>
        </p:spPr>
        <p:txBody>
          <a:bodyPr/>
          <a:lstStyle/>
          <a:p>
            <a:fld id="{E3735DFF-AEB2-4A86-A609-19569AD22CBC}" type="datetime3">
              <a:rPr lang="de-DE" smtClean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29/09/24</a:t>
            </a:fld>
            <a:endParaRPr lang="en-DE" dirty="0">
              <a:solidFill>
                <a:srgbClr val="2038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3D935E85-DE6B-453B-0638-A408E18B5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1231" y="6488230"/>
            <a:ext cx="2743200" cy="365125"/>
          </a:xfrm>
        </p:spPr>
        <p:txBody>
          <a:bodyPr/>
          <a:lstStyle/>
          <a:p>
            <a:fld id="{E471B08B-5702-EF4D-A33B-D4343234040D}" type="slidenum">
              <a:rPr lang="en-DE" smtClean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en-DE">
              <a:solidFill>
                <a:srgbClr val="2038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ooter Placeholder 3">
            <a:extLst>
              <a:ext uri="{FF2B5EF4-FFF2-40B4-BE49-F238E27FC236}">
                <a16:creationId xmlns:a16="http://schemas.microsoft.com/office/drawing/2014/main" id="{C9A15E17-5832-2A98-8685-D352A938E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230"/>
            <a:ext cx="4114800" cy="365125"/>
          </a:xfrm>
        </p:spPr>
        <p:txBody>
          <a:bodyPr/>
          <a:lstStyle/>
          <a:p>
            <a:r>
              <a:rPr lang="en-GB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| Henning </a:t>
            </a:r>
            <a:r>
              <a:rPr lang="en-GB" err="1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Riecken</a:t>
            </a:r>
            <a:r>
              <a:rPr lang="en-GB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Georg Starz</a:t>
            </a:r>
            <a:endParaRPr lang="en-DE">
              <a:solidFill>
                <a:srgbClr val="2038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9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AC984B-4F77-1CD0-38AD-7FCA813A6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816" y="3896053"/>
            <a:ext cx="2525407" cy="2525407"/>
          </a:xfrm>
          <a:prstGeom prst="rect">
            <a:avLst/>
          </a:prstGeom>
        </p:spPr>
      </p:pic>
      <p:pic>
        <p:nvPicPr>
          <p:cNvPr id="25" name="Picture 24" descr="Aerial view of a city&#10;&#10;Description automatically generated with medium confidence">
            <a:extLst>
              <a:ext uri="{FF2B5EF4-FFF2-40B4-BE49-F238E27FC236}">
                <a16:creationId xmlns:a16="http://schemas.microsoft.com/office/drawing/2014/main" id="{2FE7067E-6DE6-60DF-4233-963EBCC82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85" y="3924000"/>
            <a:ext cx="2473200" cy="2473200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5DA8ED-CB8E-1694-F8EB-009CDA4202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48127" r="54125" b="22101"/>
          <a:stretch/>
        </p:blipFill>
        <p:spPr>
          <a:xfrm>
            <a:off x="5966242" y="1072094"/>
            <a:ext cx="6038189" cy="2288858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8B976-F66E-4C57-D53F-CBCE50745D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5994"/>
          <a:stretch/>
        </p:blipFill>
        <p:spPr>
          <a:xfrm>
            <a:off x="8903256" y="3953819"/>
            <a:ext cx="2517192" cy="236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9A66BB-1046-82C5-2147-6282F2008AF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29959"/>
          <a:stretch/>
        </p:blipFill>
        <p:spPr>
          <a:xfrm>
            <a:off x="6153851" y="3854361"/>
            <a:ext cx="2620425" cy="24942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928F13-5236-E86D-E72E-053E8672E3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315" y="900457"/>
            <a:ext cx="2528544" cy="2528544"/>
          </a:xfrm>
          <a:prstGeom prst="rect">
            <a:avLst/>
          </a:prstGeom>
        </p:spPr>
      </p:pic>
      <p:sp>
        <p:nvSpPr>
          <p:cNvPr id="9" name="Foliennummernplatzhalter 3">
            <a:extLst>
              <a:ext uri="{FF2B5EF4-FFF2-40B4-BE49-F238E27FC236}">
                <a16:creationId xmlns:a16="http://schemas.microsoft.com/office/drawing/2014/main" id="{058F9AE5-24B6-3872-1039-7095DB2E6B53}"/>
              </a:ext>
            </a:extLst>
          </p:cNvPr>
          <p:cNvSpPr txBox="1">
            <a:spLocks/>
          </p:cNvSpPr>
          <p:nvPr/>
        </p:nvSpPr>
        <p:spPr>
          <a:xfrm>
            <a:off x="0" y="4652"/>
            <a:ext cx="12192000" cy="717890"/>
          </a:xfrm>
          <a:prstGeom prst="rect">
            <a:avLst/>
          </a:prstGeom>
          <a:solidFill>
            <a:srgbClr val="203864"/>
          </a:solidFill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Oriented Bounding Box 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obb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 Detection – YOLOv8-obb</a:t>
            </a:r>
          </a:p>
        </p:txBody>
      </p:sp>
      <p:pic>
        <p:nvPicPr>
          <p:cNvPr id="10" name="Picture 6" descr="A globe with a bird in the middle&#10;&#10;Description automatically generated">
            <a:extLst>
              <a:ext uri="{FF2B5EF4-FFF2-40B4-BE49-F238E27FC236}">
                <a16:creationId xmlns:a16="http://schemas.microsoft.com/office/drawing/2014/main" id="{6B1FE04A-C4F7-A387-9338-F27C31FB22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752" y="49039"/>
            <a:ext cx="501696" cy="507174"/>
          </a:xfrm>
          <a:prstGeom prst="rect">
            <a:avLst/>
          </a:prstGeom>
          <a:effectLst/>
        </p:spPr>
      </p:pic>
      <p:pic>
        <p:nvPicPr>
          <p:cNvPr id="11" name="Picture 7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DA7AD2AD-CA9F-BC9C-9439-E238E077811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9" r="21233"/>
          <a:stretch/>
        </p:blipFill>
        <p:spPr>
          <a:xfrm>
            <a:off x="10103945" y="152693"/>
            <a:ext cx="1397418" cy="379016"/>
          </a:xfrm>
          <a:prstGeom prst="rect">
            <a:avLst/>
          </a:prstGeom>
          <a:effectLst/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D98FA5C-1101-BFEB-8B73-8AAEDAC90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1231" y="6488230"/>
            <a:ext cx="2743200" cy="365125"/>
          </a:xfrm>
        </p:spPr>
        <p:txBody>
          <a:bodyPr/>
          <a:lstStyle/>
          <a:p>
            <a:fld id="{E471B08B-5702-EF4D-A33B-D4343234040D}" type="slidenum">
              <a:rPr lang="en-DE" smtClean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en-DE">
              <a:solidFill>
                <a:srgbClr val="2038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C535CB89-1C40-7762-56B2-F7ABFFD4E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230"/>
            <a:ext cx="4114800" cy="365125"/>
          </a:xfrm>
        </p:spPr>
        <p:txBody>
          <a:bodyPr/>
          <a:lstStyle/>
          <a:p>
            <a:r>
              <a:rPr lang="en-GB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| Henning </a:t>
            </a:r>
            <a:r>
              <a:rPr lang="en-GB" err="1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Riecken</a:t>
            </a:r>
            <a:r>
              <a:rPr lang="en-GB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Georg Starz</a:t>
            </a:r>
            <a:endParaRPr lang="en-DE">
              <a:solidFill>
                <a:srgbClr val="2038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5BA47AC-5801-37F7-11FA-BF00CD8C5140}"/>
              </a:ext>
            </a:extLst>
          </p:cNvPr>
          <p:cNvSpPr txBox="1"/>
          <p:nvPr/>
        </p:nvSpPr>
        <p:spPr>
          <a:xfrm>
            <a:off x="5966242" y="3395062"/>
            <a:ext cx="654844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i="1">
                <a:latin typeface="Arial" panose="020B0604020202020204" pitchFamily="34" charset="0"/>
                <a:cs typeface="Arial" panose="020B0604020202020204" pitchFamily="34" charset="0"/>
              </a:rPr>
              <a:t>Fig.2: The YOLOv8l-obb </a:t>
            </a:r>
            <a:r>
              <a:rPr lang="de-DE" sz="700" i="1" err="1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r>
              <a:rPr lang="de-DE" sz="700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err="1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r>
              <a:rPr lang="de-DE" sz="700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err="1"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de-DE" sz="700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err="1">
                <a:latin typeface="Arial" panose="020B0604020202020204" pitchFamily="34" charset="0"/>
                <a:cs typeface="Arial" panose="020B0604020202020204" pitchFamily="34" charset="0"/>
              </a:rPr>
              <a:t>starting</a:t>
            </a:r>
            <a:r>
              <a:rPr lang="de-DE" sz="700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700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err="1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de-DE" sz="700" i="1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75E233E-DC78-69C6-F71A-54918AF94372}"/>
              </a:ext>
            </a:extLst>
          </p:cNvPr>
          <p:cNvSpPr txBox="1"/>
          <p:nvPr/>
        </p:nvSpPr>
        <p:spPr>
          <a:xfrm>
            <a:off x="278885" y="3413786"/>
            <a:ext cx="26343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Fig.1: An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examplary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construction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site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a)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manually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drawn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obb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labels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YOLOv8l-obb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predictions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confidence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b) 0.5 (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none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) and c) 0.01.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9750D7D-7384-2911-FBD8-D9D5264D096E}"/>
              </a:ext>
            </a:extLst>
          </p:cNvPr>
          <p:cNvSpPr txBox="1"/>
          <p:nvPr/>
        </p:nvSpPr>
        <p:spPr>
          <a:xfrm>
            <a:off x="6303224" y="6306783"/>
            <a:ext cx="53642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Fig.3: a) The YOLOv8l-obb F1-Confidence </a:t>
            </a:r>
            <a:r>
              <a:rPr lang="en-CA" sz="700" i="1" dirty="0"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and b) a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representing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successful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316B8A9-5655-34B9-CCE6-9777B9F283DC}"/>
              </a:ext>
            </a:extLst>
          </p:cNvPr>
          <p:cNvSpPr txBox="1"/>
          <p:nvPr/>
        </p:nvSpPr>
        <p:spPr>
          <a:xfrm>
            <a:off x="281315" y="3054751"/>
            <a:ext cx="42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86A0601-35FB-AB83-AEC7-4ABBEA37429B}"/>
              </a:ext>
            </a:extLst>
          </p:cNvPr>
          <p:cNvSpPr txBox="1"/>
          <p:nvPr/>
        </p:nvSpPr>
        <p:spPr>
          <a:xfrm>
            <a:off x="281315" y="6029872"/>
            <a:ext cx="464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3C108749-F110-7AF8-A07A-A93FF2F03141}"/>
              </a:ext>
            </a:extLst>
          </p:cNvPr>
          <p:cNvSpPr/>
          <p:nvPr/>
        </p:nvSpPr>
        <p:spPr>
          <a:xfrm>
            <a:off x="3076335" y="925015"/>
            <a:ext cx="2459555" cy="2636080"/>
          </a:xfrm>
          <a:prstGeom prst="roundRect">
            <a:avLst>
              <a:gd name="adj" fmla="val 7889"/>
            </a:avLst>
          </a:prstGeom>
          <a:solidFill>
            <a:srgbClr val="F4F8FB"/>
          </a:solidFill>
          <a:ln w="31750">
            <a:solidFill>
              <a:srgbClr val="20386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343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images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300 m x 300 m / 1500 x 1500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Pix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Roboflow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labeling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647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cranes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Augmentation: 90° Rotation 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Clockwise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Counter-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Clockwise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Train/Val/Test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84/10/6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endParaRPr lang="de-DE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5D6FD1D-66DF-9409-5699-5DA8DBEEE3F3}"/>
              </a:ext>
            </a:extLst>
          </p:cNvPr>
          <p:cNvSpPr txBox="1"/>
          <p:nvPr/>
        </p:nvSpPr>
        <p:spPr>
          <a:xfrm>
            <a:off x="9185649" y="4062054"/>
            <a:ext cx="34650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/>
              <a:t>b)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460D2CAE-14D4-9848-6B06-7CB8AD327BC5}"/>
              </a:ext>
            </a:extLst>
          </p:cNvPr>
          <p:cNvSpPr txBox="1"/>
          <p:nvPr/>
        </p:nvSpPr>
        <p:spPr>
          <a:xfrm>
            <a:off x="6465692" y="4039620"/>
            <a:ext cx="34650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/>
              <a:t>a)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61E0A30-8B91-7EC4-E4D3-192BF8A1576A}"/>
              </a:ext>
            </a:extLst>
          </p:cNvPr>
          <p:cNvSpPr txBox="1"/>
          <p:nvPr/>
        </p:nvSpPr>
        <p:spPr>
          <a:xfrm>
            <a:off x="3076335" y="6037478"/>
            <a:ext cx="464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143C52CE-47F3-FF82-E5DA-5465FC26B3E8}"/>
              </a:ext>
            </a:extLst>
          </p:cNvPr>
          <p:cNvSpPr txBox="1"/>
          <p:nvPr/>
        </p:nvSpPr>
        <p:spPr>
          <a:xfrm>
            <a:off x="11281324" y="5845596"/>
            <a:ext cx="536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600"/>
              <a:t>Hansen et al. (2022)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6B963448-641C-C955-E341-6F09EA146F39}"/>
              </a:ext>
            </a:extLst>
          </p:cNvPr>
          <p:cNvSpPr/>
          <p:nvPr/>
        </p:nvSpPr>
        <p:spPr>
          <a:xfrm>
            <a:off x="7596553" y="2341266"/>
            <a:ext cx="854111" cy="4319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B769EC10-2B6D-BFB4-BEEB-B882C86B6DF9}"/>
              </a:ext>
            </a:extLst>
          </p:cNvPr>
          <p:cNvSpPr/>
          <p:nvPr/>
        </p:nvSpPr>
        <p:spPr>
          <a:xfrm>
            <a:off x="6638947" y="3160895"/>
            <a:ext cx="3367721" cy="2008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0B0F13EA-F38B-6F7A-11D4-45055E0D38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9989" y="6488230"/>
            <a:ext cx="2743200" cy="365125"/>
          </a:xfrm>
        </p:spPr>
        <p:txBody>
          <a:bodyPr/>
          <a:lstStyle/>
          <a:p>
            <a:fld id="{E3735DFF-AEB2-4A86-A609-19569AD22CBC}" type="datetime3">
              <a:rPr lang="de-DE" smtClean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29/09/24</a:t>
            </a:fld>
            <a:endParaRPr lang="en-DE" dirty="0">
              <a:solidFill>
                <a:srgbClr val="2038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  <p:bldP spid="21" grpId="0"/>
      <p:bldP spid="22" grpId="0"/>
      <p:bldP spid="8" grpId="0" animBg="1"/>
      <p:bldP spid="16" grpId="0" animBg="1"/>
      <p:bldP spid="23" grpId="0" animBg="1"/>
      <p:bldP spid="15" grpId="0"/>
      <p:bldP spid="24" grpId="0"/>
      <p:bldP spid="29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D28DCCB-FAA0-45BA-847F-B07358216E6D}"/>
              </a:ext>
            </a:extLst>
          </p:cNvPr>
          <p:cNvSpPr/>
          <p:nvPr/>
        </p:nvSpPr>
        <p:spPr>
          <a:xfrm>
            <a:off x="8124000" y="1611"/>
            <a:ext cx="4068000" cy="6856389"/>
          </a:xfrm>
          <a:prstGeom prst="rect">
            <a:avLst/>
          </a:prstGeom>
          <a:solidFill>
            <a:srgbClr val="477B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AB6A52F-033C-2D46-1886-7B38DCB0B848}"/>
              </a:ext>
            </a:extLst>
          </p:cNvPr>
          <p:cNvSpPr/>
          <p:nvPr/>
        </p:nvSpPr>
        <p:spPr>
          <a:xfrm>
            <a:off x="4059805" y="-1611"/>
            <a:ext cx="4068000" cy="6859611"/>
          </a:xfrm>
          <a:prstGeom prst="rect">
            <a:avLst/>
          </a:prstGeom>
          <a:solidFill>
            <a:srgbClr val="B0D8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FFD4D9-8442-FCA3-38E7-813EB4E6DE6B}"/>
              </a:ext>
            </a:extLst>
          </p:cNvPr>
          <p:cNvSpPr/>
          <p:nvPr/>
        </p:nvSpPr>
        <p:spPr>
          <a:xfrm>
            <a:off x="7585150" y="0"/>
            <a:ext cx="1084079" cy="6858001"/>
          </a:xfrm>
          <a:prstGeom prst="rect">
            <a:avLst/>
          </a:prstGeom>
          <a:gradFill>
            <a:gsLst>
              <a:gs pos="0">
                <a:srgbClr val="B0D8C0"/>
              </a:gs>
              <a:gs pos="100000">
                <a:srgbClr val="477BC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38C5A93-37D3-159F-7498-06DFEF94F2B1}"/>
              </a:ext>
            </a:extLst>
          </p:cNvPr>
          <p:cNvSpPr/>
          <p:nvPr/>
        </p:nvSpPr>
        <p:spPr>
          <a:xfrm>
            <a:off x="1773" y="1611"/>
            <a:ext cx="4068000" cy="6856389"/>
          </a:xfrm>
          <a:prstGeom prst="rect">
            <a:avLst/>
          </a:prstGeom>
          <a:solidFill>
            <a:srgbClr val="9AC7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018004-8E93-0BC7-10D7-ABF73D2D0C88}"/>
              </a:ext>
            </a:extLst>
          </p:cNvPr>
          <p:cNvSpPr/>
          <p:nvPr/>
        </p:nvSpPr>
        <p:spPr>
          <a:xfrm>
            <a:off x="3522773" y="-1612"/>
            <a:ext cx="1084079" cy="6859612"/>
          </a:xfrm>
          <a:prstGeom prst="rect">
            <a:avLst/>
          </a:prstGeom>
          <a:gradFill>
            <a:gsLst>
              <a:gs pos="0">
                <a:srgbClr val="9AC7E6"/>
              </a:gs>
              <a:gs pos="100000">
                <a:srgbClr val="B0D8C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428CBBC-2C71-A4BD-65EE-36C687E811C1}"/>
              </a:ext>
            </a:extLst>
          </p:cNvPr>
          <p:cNvGrpSpPr/>
          <p:nvPr/>
        </p:nvGrpSpPr>
        <p:grpSpPr>
          <a:xfrm>
            <a:off x="74843" y="1597626"/>
            <a:ext cx="3952598" cy="2158738"/>
            <a:chOff x="74843" y="1799842"/>
            <a:chExt cx="3952598" cy="2158738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2EB60D4-499D-1F4C-0ACF-31B9EF902078}"/>
                </a:ext>
              </a:extLst>
            </p:cNvPr>
            <p:cNvSpPr/>
            <p:nvPr/>
          </p:nvSpPr>
          <p:spPr>
            <a:xfrm>
              <a:off x="74843" y="1799842"/>
              <a:ext cx="3834782" cy="2158738"/>
            </a:xfrm>
            <a:prstGeom prst="roundRect">
              <a:avLst>
                <a:gd name="adj" fmla="val 9680"/>
              </a:avLst>
            </a:prstGeom>
            <a:solidFill>
              <a:schemeClr val="bg1">
                <a:alpha val="7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F116D44-E275-A62B-C44C-C419985AB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398" y="1980000"/>
              <a:ext cx="1849337" cy="1804057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44532C1-7525-5D75-ADD2-55936C8EC4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322" t="-15269" r="-2818" b="-10478"/>
            <a:stretch/>
          </p:blipFill>
          <p:spPr>
            <a:xfrm>
              <a:off x="2127411" y="3042758"/>
              <a:ext cx="1673395" cy="383708"/>
            </a:xfrm>
            <a:prstGeom prst="rect">
              <a:avLst/>
            </a:prstGeom>
            <a:solidFill>
              <a:schemeClr val="bg1"/>
            </a:solidFill>
            <a:effectLst>
              <a:softEdge rad="31750"/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8F1E40-5DF7-5373-450C-F774E6EFB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38128" y="3471558"/>
              <a:ext cx="1125126" cy="37504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1DEDFD-B522-ECF8-B606-C7BA70DEF5AE}"/>
                </a:ext>
              </a:extLst>
            </p:cNvPr>
            <p:cNvSpPr txBox="1"/>
            <p:nvPr/>
          </p:nvSpPr>
          <p:spPr>
            <a:xfrm>
              <a:off x="1999892" y="1980000"/>
              <a:ext cx="2027549" cy="1092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Digital orthophoto, </a:t>
              </a:r>
              <a:r>
                <a:rPr lang="en-US" sz="1300" dirty="0" err="1">
                  <a:latin typeface="Arial" panose="020B0604020202020204" pitchFamily="34" charset="0"/>
                  <a:cs typeface="Arial" panose="020B0604020202020204" pitchFamily="34" charset="0"/>
                </a:rPr>
                <a:t>reso-lution</a:t>
              </a:r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: 20 cm (</a:t>
              </a:r>
              <a:r>
                <a:rPr lang="en-US" sz="1300" b="1" dirty="0">
                  <a:latin typeface="Arial" panose="020B0604020202020204" pitchFamily="34" charset="0"/>
                  <a:cs typeface="Arial" panose="020B0604020202020204" pitchFamily="34" charset="0"/>
                </a:rPr>
                <a:t>DOP20</a:t>
              </a:r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  <a:p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</a:t>
              </a:r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Finding and marking construction site locations with cranes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78FFB1-64AC-E863-B059-7B63A4115D8D}"/>
                </a:ext>
              </a:extLst>
            </p:cNvPr>
            <p:cNvSpPr txBox="1"/>
            <p:nvPr/>
          </p:nvSpPr>
          <p:spPr>
            <a:xfrm>
              <a:off x="446807" y="3214436"/>
              <a:ext cx="145724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OSM tag „Construction“</a:t>
              </a:r>
              <a:endParaRPr lang="en-US" sz="9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EFC90F7-256A-E8BB-5BAC-726C97BD989E}"/>
              </a:ext>
            </a:extLst>
          </p:cNvPr>
          <p:cNvGrpSpPr/>
          <p:nvPr/>
        </p:nvGrpSpPr>
        <p:grpSpPr>
          <a:xfrm>
            <a:off x="73668" y="4183942"/>
            <a:ext cx="3835957" cy="2158738"/>
            <a:chOff x="84811" y="4606220"/>
            <a:chExt cx="3835957" cy="2158738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42F73DFA-C8BB-940B-A806-A4C6CA66F4CA}"/>
                </a:ext>
              </a:extLst>
            </p:cNvPr>
            <p:cNvSpPr/>
            <p:nvPr/>
          </p:nvSpPr>
          <p:spPr>
            <a:xfrm>
              <a:off x="84811" y="4606220"/>
              <a:ext cx="3830162" cy="2158738"/>
            </a:xfrm>
            <a:prstGeom prst="roundRect">
              <a:avLst>
                <a:gd name="adj" fmla="val 9680"/>
              </a:avLst>
            </a:prstGeom>
            <a:solidFill>
              <a:schemeClr val="bg1">
                <a:alpha val="7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96BF9CA-E89F-B791-7895-A351D2D34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4762"/>
            <a:stretch/>
          </p:blipFill>
          <p:spPr>
            <a:xfrm>
              <a:off x="151200" y="4782190"/>
              <a:ext cx="1845118" cy="1804876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2D55C52-7A86-09A9-BFD2-4AF8660B9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85195" y="6186461"/>
              <a:ext cx="391550" cy="39002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950C1BF-0194-FFB9-76BA-22AFAD1ECC4B}"/>
                </a:ext>
              </a:extLst>
            </p:cNvPr>
            <p:cNvSpPr txBox="1"/>
            <p:nvPr/>
          </p:nvSpPr>
          <p:spPr>
            <a:xfrm>
              <a:off x="2064838" y="4782190"/>
              <a:ext cx="1855930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>
                <a:defRPr sz="13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b="1" dirty="0"/>
                <a:t>Automatic download </a:t>
              </a:r>
              <a:r>
                <a:rPr lang="en-US" dirty="0"/>
                <a:t>of images from DOP20 Web Map Service (WMS) with customizable size in meters and pixels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0585C9D-5138-4B28-AD9C-684D0205463A}"/>
              </a:ext>
            </a:extLst>
          </p:cNvPr>
          <p:cNvGrpSpPr/>
          <p:nvPr/>
        </p:nvGrpSpPr>
        <p:grpSpPr>
          <a:xfrm>
            <a:off x="4421494" y="1597626"/>
            <a:ext cx="3746368" cy="2158738"/>
            <a:chOff x="4526269" y="1799842"/>
            <a:chExt cx="3746368" cy="2158738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94C4F76F-3954-8119-E553-00618BBB822F}"/>
                </a:ext>
              </a:extLst>
            </p:cNvPr>
            <p:cNvSpPr/>
            <p:nvPr/>
          </p:nvSpPr>
          <p:spPr>
            <a:xfrm>
              <a:off x="4526269" y="1799842"/>
              <a:ext cx="3746368" cy="2158738"/>
            </a:xfrm>
            <a:prstGeom prst="roundRect">
              <a:avLst>
                <a:gd name="adj" fmla="val 9680"/>
              </a:avLst>
            </a:prstGeom>
            <a:solidFill>
              <a:schemeClr val="bg1">
                <a:alpha val="7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268B7E5-6F21-DDBD-BFD0-0FFC93565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4085" y="1979599"/>
              <a:ext cx="1810800" cy="18108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89B8A8-68C9-899A-5AEA-C11AAA4759FD}"/>
                </a:ext>
              </a:extLst>
            </p:cNvPr>
            <p:cNvSpPr txBox="1"/>
            <p:nvPr/>
          </p:nvSpPr>
          <p:spPr>
            <a:xfrm>
              <a:off x="4678401" y="2004196"/>
              <a:ext cx="1731403" cy="211203"/>
            </a:xfrm>
            <a:prstGeom prst="rect">
              <a:avLst/>
            </a:prstGeom>
            <a:solidFill>
              <a:srgbClr val="0529FE"/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r>
                <a:rPr lang="de-DE" sz="9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Construction vs. </a:t>
              </a:r>
              <a:r>
                <a:rPr lang="de-DE" sz="90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No</a:t>
              </a:r>
              <a:r>
                <a:rPr lang="de-DE" sz="9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90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construction</a:t>
              </a:r>
              <a:endParaRPr lang="en-US" sz="9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A23B86F-EEB8-090C-284B-6B5C0834DD6F}"/>
                </a:ext>
              </a:extLst>
            </p:cNvPr>
            <p:cNvSpPr txBox="1"/>
            <p:nvPr/>
          </p:nvSpPr>
          <p:spPr>
            <a:xfrm>
              <a:off x="6542365" y="1980000"/>
              <a:ext cx="1630423" cy="14927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>
                <a:defRPr sz="13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b="1" dirty="0"/>
                <a:t>Classification</a:t>
              </a:r>
              <a:r>
                <a:rPr lang="en-US" dirty="0"/>
                <a:t> task</a:t>
              </a:r>
            </a:p>
            <a:p>
              <a:r>
                <a:rPr lang="en-US" dirty="0">
                  <a:sym typeface="Wingdings" panose="05000000000000000000" pitchFamily="2" charset="2"/>
                </a:rPr>
                <a:t> Training less computationally intensive</a:t>
              </a:r>
            </a:p>
            <a:p>
              <a:r>
                <a:rPr lang="en-US" dirty="0">
                  <a:sym typeface="Wingdings" panose="05000000000000000000" pitchFamily="2" charset="2"/>
                </a:rPr>
                <a:t> Two model trainings that ran for a few hours</a:t>
              </a:r>
              <a:endParaRPr lang="en-US" dirty="0"/>
            </a:p>
          </p:txBody>
        </p:sp>
        <p:pic>
          <p:nvPicPr>
            <p:cNvPr id="20" name="Picture 2" descr="Yolov8 Comprehensive Guide To State Of The Art Object - vrogue.co">
              <a:extLst>
                <a:ext uri="{FF2B5EF4-FFF2-40B4-BE49-F238E27FC236}">
                  <a16:creationId xmlns:a16="http://schemas.microsoft.com/office/drawing/2014/main" id="{2D64381E-AEE6-78A3-62CF-3731D91851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42" t="34647" r="25354" b="35522"/>
            <a:stretch/>
          </p:blipFill>
          <p:spPr bwMode="auto">
            <a:xfrm>
              <a:off x="6560732" y="3428810"/>
              <a:ext cx="1122805" cy="389056"/>
            </a:xfrm>
            <a:prstGeom prst="rect">
              <a:avLst/>
            </a:prstGeom>
            <a:noFill/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Google Colab - BeginCodingNow.com">
              <a:extLst>
                <a:ext uri="{FF2B5EF4-FFF2-40B4-BE49-F238E27FC236}">
                  <a16:creationId xmlns:a16="http://schemas.microsoft.com/office/drawing/2014/main" id="{4EEF5652-BC2E-6509-C3BB-DAB779A49C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6768" y="3457788"/>
              <a:ext cx="562815" cy="346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FB9855F-7D93-B809-6D63-BF9105D7F9A7}"/>
              </a:ext>
            </a:extLst>
          </p:cNvPr>
          <p:cNvSpPr txBox="1"/>
          <p:nvPr/>
        </p:nvSpPr>
        <p:spPr>
          <a:xfrm>
            <a:off x="669573" y="250647"/>
            <a:ext cx="2732400" cy="919401"/>
          </a:xfrm>
          <a:prstGeom prst="roundRect">
            <a:avLst>
              <a:gd name="adj" fmla="val 15642"/>
            </a:avLst>
          </a:prstGeom>
          <a:solidFill>
            <a:schemeClr val="bg1">
              <a:alpha val="7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i="1">
                <a:latin typeface="Arial" panose="020B0604020202020204" pitchFamily="34" charset="0"/>
                <a:cs typeface="Arial" panose="020B0604020202020204" pitchFamily="34" charset="0"/>
              </a:rPr>
              <a:t>Input Data &amp; Preprocessing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34B5F1-4DD9-4046-CC20-F84AD907AA73}"/>
              </a:ext>
            </a:extLst>
          </p:cNvPr>
          <p:cNvSpPr txBox="1"/>
          <p:nvPr/>
        </p:nvSpPr>
        <p:spPr>
          <a:xfrm>
            <a:off x="4944887" y="250646"/>
            <a:ext cx="2732400" cy="919401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2400" b="1" i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Deep Learning Model Trainings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EEBB8BC-2D16-AB7B-E372-EC4ED338483F}"/>
              </a:ext>
            </a:extLst>
          </p:cNvPr>
          <p:cNvGrpSpPr/>
          <p:nvPr/>
        </p:nvGrpSpPr>
        <p:grpSpPr>
          <a:xfrm>
            <a:off x="4410351" y="4183942"/>
            <a:ext cx="3747600" cy="2158738"/>
            <a:chOff x="4526269" y="4606220"/>
            <a:chExt cx="3751716" cy="2158738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4D655F2C-E7D7-4824-C23C-DFE7D35418A6}"/>
                </a:ext>
              </a:extLst>
            </p:cNvPr>
            <p:cNvSpPr/>
            <p:nvPr/>
          </p:nvSpPr>
          <p:spPr>
            <a:xfrm>
              <a:off x="4526269" y="4606220"/>
              <a:ext cx="3751716" cy="2158738"/>
            </a:xfrm>
            <a:prstGeom prst="roundRect">
              <a:avLst>
                <a:gd name="adj" fmla="val 9680"/>
              </a:avLst>
            </a:prstGeom>
            <a:solidFill>
              <a:schemeClr val="bg1">
                <a:alpha val="7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15DE50D-2231-7E70-6B83-558C990917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823" t="10296" r="46512" b="37105"/>
            <a:stretch/>
          </p:blipFill>
          <p:spPr>
            <a:xfrm>
              <a:off x="4644000" y="4782190"/>
              <a:ext cx="1809833" cy="180758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38251E-B4A1-BE5B-899A-BDCD1B6FED2F}"/>
                </a:ext>
              </a:extLst>
            </p:cNvPr>
            <p:cNvSpPr txBox="1"/>
            <p:nvPr/>
          </p:nvSpPr>
          <p:spPr>
            <a:xfrm>
              <a:off x="6532300" y="4782190"/>
              <a:ext cx="1657819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>
                <a:defRPr sz="13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Oriented Bounding Box (</a:t>
              </a:r>
              <a:r>
                <a:rPr lang="en-US" b="1" dirty="0"/>
                <a:t>OBB</a:t>
              </a:r>
              <a:r>
                <a:rPr lang="en-US" dirty="0"/>
                <a:t>) object detection attempt </a:t>
              </a:r>
              <a:r>
                <a:rPr lang="en-US" dirty="0">
                  <a:sym typeface="Wingdings" panose="05000000000000000000" pitchFamily="2" charset="2"/>
                </a:rPr>
                <a:t> Poor results due to lack of computing capacity</a:t>
              </a:r>
              <a:endParaRPr lang="en-US" dirty="0"/>
            </a:p>
          </p:txBody>
        </p:sp>
        <p:pic>
          <p:nvPicPr>
            <p:cNvPr id="1026" name="Picture 2" descr="Yolov8 Comprehensive Guide To State Of The Art Object - vrogue.co">
              <a:extLst>
                <a:ext uri="{FF2B5EF4-FFF2-40B4-BE49-F238E27FC236}">
                  <a16:creationId xmlns:a16="http://schemas.microsoft.com/office/drawing/2014/main" id="{F17E42AE-8A7B-F595-F958-553AF45ACF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42" t="34647" r="25354" b="35522"/>
            <a:stretch/>
          </p:blipFill>
          <p:spPr bwMode="auto">
            <a:xfrm>
              <a:off x="6551530" y="6172231"/>
              <a:ext cx="1122805" cy="389056"/>
            </a:xfrm>
            <a:prstGeom prst="rect">
              <a:avLst/>
            </a:prstGeom>
            <a:noFill/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 descr="Google Colab - BeginCodingNow.com">
              <a:extLst>
                <a:ext uri="{FF2B5EF4-FFF2-40B4-BE49-F238E27FC236}">
                  <a16:creationId xmlns:a16="http://schemas.microsoft.com/office/drawing/2014/main" id="{53CD28EF-42CF-A787-62F3-7E666D18E7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0238" y="6198312"/>
              <a:ext cx="562815" cy="346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1C133AA-9959-30E1-92F4-AA54FBBB7D73}"/>
              </a:ext>
            </a:extLst>
          </p:cNvPr>
          <p:cNvCxnSpPr>
            <a:cxnSpLocks/>
          </p:cNvCxnSpPr>
          <p:nvPr/>
        </p:nvCxnSpPr>
        <p:spPr>
          <a:xfrm flipV="1">
            <a:off x="3903830" y="2676995"/>
            <a:ext cx="517664" cy="258631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31BCD4A-FF2D-86E9-012E-29B33E61D360}"/>
              </a:ext>
            </a:extLst>
          </p:cNvPr>
          <p:cNvCxnSpPr>
            <a:cxnSpLocks/>
          </p:cNvCxnSpPr>
          <p:nvPr/>
        </p:nvCxnSpPr>
        <p:spPr>
          <a:xfrm flipH="1">
            <a:off x="1988749" y="3756364"/>
            <a:ext cx="3485" cy="42757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68F1B31-2C7A-561D-3B76-36F93A2C72A2}"/>
              </a:ext>
            </a:extLst>
          </p:cNvPr>
          <p:cNvCxnSpPr>
            <a:cxnSpLocks/>
          </p:cNvCxnSpPr>
          <p:nvPr/>
        </p:nvCxnSpPr>
        <p:spPr>
          <a:xfrm>
            <a:off x="3903830" y="5263311"/>
            <a:ext cx="506521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77858B24-3D61-552D-85F9-B754B37441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9989" y="6488230"/>
            <a:ext cx="2743200" cy="365125"/>
          </a:xfrm>
        </p:spPr>
        <p:txBody>
          <a:bodyPr/>
          <a:lstStyle/>
          <a:p>
            <a:fld id="{E3735DFF-AEB2-4A86-A609-19569AD22CBC}" type="datetime3">
              <a:rPr lang="de-DE" smtClean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29/09/24</a:t>
            </a:fld>
            <a:endParaRPr lang="en-DE" dirty="0">
              <a:solidFill>
                <a:srgbClr val="2038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3D935E85-DE6B-453B-0638-A408E18B5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1231" y="6488230"/>
            <a:ext cx="2743200" cy="365125"/>
          </a:xfrm>
        </p:spPr>
        <p:txBody>
          <a:bodyPr/>
          <a:lstStyle/>
          <a:p>
            <a:fld id="{E471B08B-5702-EF4D-A33B-D4343234040D}" type="slidenum">
              <a:rPr lang="en-DE" smtClean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en-DE">
              <a:solidFill>
                <a:srgbClr val="2038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ooter Placeholder 3">
            <a:extLst>
              <a:ext uri="{FF2B5EF4-FFF2-40B4-BE49-F238E27FC236}">
                <a16:creationId xmlns:a16="http://schemas.microsoft.com/office/drawing/2014/main" id="{C9A15E17-5832-2A98-8685-D352A938E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230"/>
            <a:ext cx="4114800" cy="365125"/>
          </a:xfrm>
        </p:spPr>
        <p:txBody>
          <a:bodyPr/>
          <a:lstStyle/>
          <a:p>
            <a:r>
              <a:rPr lang="en-GB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| Henning </a:t>
            </a:r>
            <a:r>
              <a:rPr lang="en-GB" err="1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Riecken</a:t>
            </a:r>
            <a:r>
              <a:rPr lang="en-GB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Georg Starz</a:t>
            </a:r>
            <a:endParaRPr lang="en-DE">
              <a:solidFill>
                <a:srgbClr val="2038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64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3ACE5DC-5B2F-6905-8978-17C4BF051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843" y="2080900"/>
            <a:ext cx="5966251" cy="44746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B0B559-4EFF-932E-6559-9393B5FF7B2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8092" y="1194893"/>
            <a:ext cx="6309605" cy="1855365"/>
          </a:xfrm>
          <a:prstGeom prst="rect">
            <a:avLst/>
          </a:prstGeom>
          <a:ln>
            <a:noFill/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9BB4A33-CCB1-4233-2820-5E99E4B6A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692" y="3476255"/>
            <a:ext cx="5282600" cy="2647909"/>
          </a:xfrm>
          <a:prstGeom prst="rect">
            <a:avLst/>
          </a:prstGeom>
        </p:spPr>
      </p:pic>
      <p:sp>
        <p:nvSpPr>
          <p:cNvPr id="16" name="Foliennummernplatzhalter 3">
            <a:extLst>
              <a:ext uri="{FF2B5EF4-FFF2-40B4-BE49-F238E27FC236}">
                <a16:creationId xmlns:a16="http://schemas.microsoft.com/office/drawing/2014/main" id="{3D2EE153-DEDB-F002-A9AC-2A0F28ACDA6D}"/>
              </a:ext>
            </a:extLst>
          </p:cNvPr>
          <p:cNvSpPr txBox="1">
            <a:spLocks/>
          </p:cNvSpPr>
          <p:nvPr/>
        </p:nvSpPr>
        <p:spPr>
          <a:xfrm>
            <a:off x="0" y="4652"/>
            <a:ext cx="12192000" cy="717890"/>
          </a:xfrm>
          <a:prstGeom prst="rect">
            <a:avLst/>
          </a:prstGeom>
          <a:solidFill>
            <a:srgbClr val="203864"/>
          </a:solidFill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Image Classification – YOLOv8-cls</a:t>
            </a:r>
          </a:p>
        </p:txBody>
      </p:sp>
      <p:pic>
        <p:nvPicPr>
          <p:cNvPr id="4" name="Picture 6" descr="A globe with a bird in the middle&#10;&#10;Description automatically generated">
            <a:extLst>
              <a:ext uri="{FF2B5EF4-FFF2-40B4-BE49-F238E27FC236}">
                <a16:creationId xmlns:a16="http://schemas.microsoft.com/office/drawing/2014/main" id="{E58509E1-A3BD-BAAF-A43A-2DED644899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752" y="49039"/>
            <a:ext cx="501696" cy="507174"/>
          </a:xfrm>
          <a:prstGeom prst="rect">
            <a:avLst/>
          </a:prstGeom>
          <a:effectLst/>
        </p:spPr>
      </p:pic>
      <p:pic>
        <p:nvPicPr>
          <p:cNvPr id="5" name="Picture 7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3193C39E-F736-B0FC-AD15-CDB248F9D54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9" r="21233"/>
          <a:stretch/>
        </p:blipFill>
        <p:spPr>
          <a:xfrm>
            <a:off x="10103945" y="152693"/>
            <a:ext cx="1397418" cy="379016"/>
          </a:xfrm>
          <a:prstGeom prst="rect">
            <a:avLst/>
          </a:prstGeom>
          <a:effectLst/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3A26D87-612F-414A-5F99-D903C31C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1231" y="6488230"/>
            <a:ext cx="2743200" cy="365125"/>
          </a:xfrm>
        </p:spPr>
        <p:txBody>
          <a:bodyPr/>
          <a:lstStyle/>
          <a:p>
            <a:fld id="{E471B08B-5702-EF4D-A33B-D4343234040D}" type="slidenum">
              <a:rPr lang="en-DE" smtClean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en-DE">
              <a:solidFill>
                <a:srgbClr val="2038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4DF887DD-1A43-E2B2-A7F0-C6BC86E22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230"/>
            <a:ext cx="4114800" cy="365125"/>
          </a:xfrm>
        </p:spPr>
        <p:txBody>
          <a:bodyPr/>
          <a:lstStyle/>
          <a:p>
            <a:r>
              <a:rPr lang="en-GB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| Henning </a:t>
            </a:r>
            <a:r>
              <a:rPr lang="en-GB" err="1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Riecken</a:t>
            </a:r>
            <a:r>
              <a:rPr lang="en-GB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Georg Starz</a:t>
            </a:r>
            <a:endParaRPr lang="en-DE">
              <a:solidFill>
                <a:srgbClr val="2038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5A4E226-647A-FFC2-71AB-FBF1394D7732}"/>
              </a:ext>
            </a:extLst>
          </p:cNvPr>
          <p:cNvSpPr txBox="1"/>
          <p:nvPr/>
        </p:nvSpPr>
        <p:spPr>
          <a:xfrm>
            <a:off x="209683" y="3099798"/>
            <a:ext cx="654844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i="1">
                <a:latin typeface="Arial" panose="020B0604020202020204" pitchFamily="34" charset="0"/>
                <a:cs typeface="Arial" panose="020B0604020202020204" pitchFamily="34" charset="0"/>
              </a:rPr>
              <a:t>Fig.4: The YOLOv8l-cls </a:t>
            </a:r>
            <a:r>
              <a:rPr lang="de-DE" sz="700" i="1" err="1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r>
              <a:rPr lang="de-DE" sz="700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err="1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r>
              <a:rPr lang="de-DE" sz="700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err="1"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de-DE" sz="700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err="1">
                <a:latin typeface="Arial" panose="020B0604020202020204" pitchFamily="34" charset="0"/>
                <a:cs typeface="Arial" panose="020B0604020202020204" pitchFamily="34" charset="0"/>
              </a:rPr>
              <a:t>starting</a:t>
            </a:r>
            <a:r>
              <a:rPr lang="de-DE" sz="700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700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err="1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de-DE" sz="700" i="1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26550D3-E14C-55B8-6DF8-A0F7082E7F82}"/>
              </a:ext>
            </a:extLst>
          </p:cNvPr>
          <p:cNvSpPr txBox="1"/>
          <p:nvPr/>
        </p:nvSpPr>
        <p:spPr>
          <a:xfrm>
            <a:off x="429883" y="6147817"/>
            <a:ext cx="654844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Fig.6: The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graphs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Yolov8m-cls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showing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declining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stabilizing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over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epochs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9276975-4BDF-AADC-388B-41683FE4ABDB}"/>
              </a:ext>
            </a:extLst>
          </p:cNvPr>
          <p:cNvSpPr txBox="1"/>
          <p:nvPr/>
        </p:nvSpPr>
        <p:spPr>
          <a:xfrm>
            <a:off x="5964795" y="5029910"/>
            <a:ext cx="881727" cy="986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Fig.5: The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Normalized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Confusion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Matrix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indicating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a high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sz="700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82AF2E40-E8A4-704A-ED7E-B3DC95948D22}"/>
              </a:ext>
            </a:extLst>
          </p:cNvPr>
          <p:cNvSpPr/>
          <p:nvPr/>
        </p:nvSpPr>
        <p:spPr>
          <a:xfrm>
            <a:off x="6620957" y="916206"/>
            <a:ext cx="5383474" cy="998365"/>
          </a:xfrm>
          <a:prstGeom prst="roundRect">
            <a:avLst>
              <a:gd name="adj" fmla="val 9034"/>
            </a:avLst>
          </a:prstGeom>
          <a:solidFill>
            <a:srgbClr val="F4F8FB"/>
          </a:solidFill>
          <a:ln w="31750">
            <a:solidFill>
              <a:srgbClr val="20386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1191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images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(495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construction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crane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696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/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crane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77800" indent="-17780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96 m x 96 m / 480 x 480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Pix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indent="-17780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Augmentation: 90° Rotation 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Clockwise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Counter-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Clockwise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indent="-17780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Train/Val/Test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60/30/10 %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71270076-3AA1-B8C5-BE4E-8834A80D5E38}"/>
              </a:ext>
            </a:extLst>
          </p:cNvPr>
          <p:cNvSpPr/>
          <p:nvPr/>
        </p:nvSpPr>
        <p:spPr>
          <a:xfrm>
            <a:off x="5745546" y="2950230"/>
            <a:ext cx="782322" cy="200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8E5B818-89A9-04B4-0161-F2BB635118F2}"/>
              </a:ext>
            </a:extLst>
          </p:cNvPr>
          <p:cNvSpPr/>
          <p:nvPr/>
        </p:nvSpPr>
        <p:spPr>
          <a:xfrm>
            <a:off x="228095" y="2907492"/>
            <a:ext cx="3645405" cy="1686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08DD1F9-14B1-3D9B-EE01-C097F97BDD44}"/>
              </a:ext>
            </a:extLst>
          </p:cNvPr>
          <p:cNvSpPr/>
          <p:nvPr/>
        </p:nvSpPr>
        <p:spPr>
          <a:xfrm>
            <a:off x="1685083" y="2163839"/>
            <a:ext cx="782322" cy="7436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C6E21B70-456D-A31D-5533-950F9CFA7A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9989" y="6488230"/>
            <a:ext cx="2743200" cy="365125"/>
          </a:xfrm>
        </p:spPr>
        <p:txBody>
          <a:bodyPr/>
          <a:lstStyle/>
          <a:p>
            <a:fld id="{E3735DFF-AEB2-4A86-A609-19569AD22CBC}" type="datetime3">
              <a:rPr lang="de-DE" smtClean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29/09/24</a:t>
            </a:fld>
            <a:endParaRPr lang="en-DE" dirty="0">
              <a:solidFill>
                <a:srgbClr val="2038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05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  <p:bldP spid="2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3">
            <a:extLst>
              <a:ext uri="{FF2B5EF4-FFF2-40B4-BE49-F238E27FC236}">
                <a16:creationId xmlns:a16="http://schemas.microsoft.com/office/drawing/2014/main" id="{E23F8B8A-F9C9-544F-D85C-D3B5EA50A4A6}"/>
              </a:ext>
            </a:extLst>
          </p:cNvPr>
          <p:cNvSpPr txBox="1">
            <a:spLocks/>
          </p:cNvSpPr>
          <p:nvPr/>
        </p:nvSpPr>
        <p:spPr>
          <a:xfrm>
            <a:off x="0" y="-16744"/>
            <a:ext cx="12192000" cy="717890"/>
          </a:xfrm>
          <a:prstGeom prst="rect">
            <a:avLst/>
          </a:prstGeom>
          <a:solidFill>
            <a:srgbClr val="203864"/>
          </a:solidFill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 – Test 1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 descr="A globe with a bird in the middle&#10;&#10;Description automatically generated">
            <a:extLst>
              <a:ext uri="{FF2B5EF4-FFF2-40B4-BE49-F238E27FC236}">
                <a16:creationId xmlns:a16="http://schemas.microsoft.com/office/drawing/2014/main" id="{2DFF8C19-4592-924D-D041-DFA0DF509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752" y="49039"/>
            <a:ext cx="501696" cy="507174"/>
          </a:xfrm>
          <a:prstGeom prst="rect">
            <a:avLst/>
          </a:prstGeom>
          <a:effectLst/>
        </p:spPr>
      </p:pic>
      <p:pic>
        <p:nvPicPr>
          <p:cNvPr id="8" name="Picture 7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CDA38634-F7CE-0B32-D636-10DF25B996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9" r="21233"/>
          <a:stretch/>
        </p:blipFill>
        <p:spPr>
          <a:xfrm>
            <a:off x="10103945" y="152693"/>
            <a:ext cx="1397418" cy="379016"/>
          </a:xfrm>
          <a:prstGeom prst="rect">
            <a:avLst/>
          </a:prstGeom>
          <a:effectLst/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A2251B1-0964-F92E-C1C4-45CB7B6C6E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4139" y="989029"/>
            <a:ext cx="4808408" cy="4244999"/>
          </a:xfrm>
          <a:prstGeom prst="rect">
            <a:avLst/>
          </a:prstGeom>
          <a:ln>
            <a:noFill/>
          </a:ln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3CA901A-0473-19D7-A604-D7A992701D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8595" y="989029"/>
            <a:ext cx="4808407" cy="4244999"/>
          </a:xfrm>
          <a:prstGeom prst="rect">
            <a:avLst/>
          </a:prstGeom>
          <a:ln>
            <a:noFill/>
          </a:ln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73C246C-0A62-600C-BD83-3C250FDE0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1231" y="6488230"/>
            <a:ext cx="2743200" cy="365125"/>
          </a:xfrm>
        </p:spPr>
        <p:txBody>
          <a:bodyPr/>
          <a:lstStyle/>
          <a:p>
            <a:fld id="{E471B08B-5702-EF4D-A33B-D4343234040D}" type="slidenum">
              <a:rPr lang="en-DE" smtClean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en-DE">
              <a:solidFill>
                <a:srgbClr val="2038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B31B0402-0599-88C3-AA4E-E12E1D6E1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230"/>
            <a:ext cx="4114800" cy="365125"/>
          </a:xfrm>
        </p:spPr>
        <p:txBody>
          <a:bodyPr/>
          <a:lstStyle/>
          <a:p>
            <a:r>
              <a:rPr lang="en-GB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| Henning </a:t>
            </a:r>
            <a:r>
              <a:rPr lang="en-GB" err="1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Riecken</a:t>
            </a:r>
            <a:r>
              <a:rPr lang="en-GB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Georg Starz</a:t>
            </a:r>
            <a:endParaRPr lang="en-DE">
              <a:solidFill>
                <a:srgbClr val="2038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FF87CE1-BC71-D185-AD87-C5861D34140E}"/>
              </a:ext>
            </a:extLst>
          </p:cNvPr>
          <p:cNvSpPr/>
          <p:nvPr/>
        </p:nvSpPr>
        <p:spPr>
          <a:xfrm>
            <a:off x="1504139" y="5535561"/>
            <a:ext cx="10252863" cy="816649"/>
          </a:xfrm>
          <a:prstGeom prst="roundRect">
            <a:avLst>
              <a:gd name="adj" fmla="val 12002"/>
            </a:avLst>
          </a:prstGeom>
          <a:solidFill>
            <a:srgbClr val="F4F8FB"/>
          </a:solidFill>
          <a:ln w="31750">
            <a:solidFill>
              <a:srgbClr val="20386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 promising </a:t>
            </a:r>
            <a:r>
              <a:rPr lang="de-DE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de-DE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but </a:t>
            </a:r>
            <a:r>
              <a:rPr lang="de-DE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de-DE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de-DE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seen</a:t>
            </a:r>
            <a:r>
              <a:rPr lang="de-DE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de-DE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r>
              <a:rPr lang="de-DE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images</a:t>
            </a:r>
            <a:r>
              <a:rPr lang="de-DE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augmented</a:t>
            </a:r>
            <a:r>
              <a:rPr lang="de-DE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form </a:t>
            </a:r>
            <a:r>
              <a:rPr lang="de-DE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</a:t>
            </a:r>
            <a:r>
              <a:rPr lang="de-DE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de-DE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de-DE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de-DE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de-DE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</a:t>
            </a:r>
            <a:r>
              <a:rPr lang="de-DE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perform on </a:t>
            </a:r>
            <a:r>
              <a:rPr lang="de-DE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completely</a:t>
            </a:r>
            <a:r>
              <a:rPr lang="de-DE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unseen</a:t>
            </a:r>
            <a:r>
              <a:rPr lang="de-DE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E9704BC-AD00-5F26-7C58-33FB96CA1EDE}"/>
              </a:ext>
            </a:extLst>
          </p:cNvPr>
          <p:cNvSpPr txBox="1"/>
          <p:nvPr/>
        </p:nvSpPr>
        <p:spPr>
          <a:xfrm>
            <a:off x="60408" y="1117561"/>
            <a:ext cx="15310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Tables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1 &amp; 2: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Statistics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1. TP = True Positives, </a:t>
            </a:r>
          </a:p>
          <a:p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FP =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Positives, </a:t>
            </a:r>
          </a:p>
          <a:p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TN = True Negatives, </a:t>
            </a:r>
          </a:p>
          <a:p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FN =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Negatives,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conf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confidence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400372-7819-094A-A819-0D4E11FAFC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9989" y="6488230"/>
            <a:ext cx="2743200" cy="365125"/>
          </a:xfrm>
        </p:spPr>
        <p:txBody>
          <a:bodyPr/>
          <a:lstStyle/>
          <a:p>
            <a:fld id="{E3735DFF-AEB2-4A86-A609-19569AD22CBC}" type="datetime3">
              <a:rPr lang="de-DE" smtClean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29/09/24</a:t>
            </a:fld>
            <a:endParaRPr lang="en-DE" dirty="0">
              <a:solidFill>
                <a:srgbClr val="2038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18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3">
            <a:extLst>
              <a:ext uri="{FF2B5EF4-FFF2-40B4-BE49-F238E27FC236}">
                <a16:creationId xmlns:a16="http://schemas.microsoft.com/office/drawing/2014/main" id="{E23F8B8A-F9C9-544F-D85C-D3B5EA50A4A6}"/>
              </a:ext>
            </a:extLst>
          </p:cNvPr>
          <p:cNvSpPr txBox="1">
            <a:spLocks/>
          </p:cNvSpPr>
          <p:nvPr/>
        </p:nvSpPr>
        <p:spPr>
          <a:xfrm>
            <a:off x="0" y="-16744"/>
            <a:ext cx="12192000" cy="717890"/>
          </a:xfrm>
          <a:prstGeom prst="rect">
            <a:avLst/>
          </a:prstGeom>
          <a:solidFill>
            <a:srgbClr val="203864"/>
          </a:solidFill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Results – Test 2 (new, completely unseen data)</a:t>
            </a:r>
          </a:p>
        </p:txBody>
      </p:sp>
      <p:pic>
        <p:nvPicPr>
          <p:cNvPr id="7" name="Picture 6" descr="A globe with a bird in the middle&#10;&#10;Description automatically generated">
            <a:extLst>
              <a:ext uri="{FF2B5EF4-FFF2-40B4-BE49-F238E27FC236}">
                <a16:creationId xmlns:a16="http://schemas.microsoft.com/office/drawing/2014/main" id="{2DFF8C19-4592-924D-D041-DFA0DF509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752" y="49039"/>
            <a:ext cx="501696" cy="507174"/>
          </a:xfrm>
          <a:prstGeom prst="rect">
            <a:avLst/>
          </a:prstGeom>
          <a:effectLst/>
        </p:spPr>
      </p:pic>
      <p:pic>
        <p:nvPicPr>
          <p:cNvPr id="8" name="Picture 7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CDA38634-F7CE-0B32-D636-10DF25B996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9" r="21233"/>
          <a:stretch/>
        </p:blipFill>
        <p:spPr>
          <a:xfrm>
            <a:off x="10103945" y="152693"/>
            <a:ext cx="1397418" cy="379016"/>
          </a:xfrm>
          <a:prstGeom prst="rect">
            <a:avLst/>
          </a:prstGeom>
          <a:effectLst/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4BA83BC-C889-B423-EADD-4F19B77D3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69" y="1177926"/>
            <a:ext cx="5674634" cy="396770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1BB34BF-51E8-5B23-38FE-BA6E67D53D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6772" y="1177926"/>
            <a:ext cx="5611078" cy="3967704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0B220B8-D937-4A52-2274-8CE5985A7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1231" y="6488230"/>
            <a:ext cx="2743200" cy="365125"/>
          </a:xfrm>
        </p:spPr>
        <p:txBody>
          <a:bodyPr/>
          <a:lstStyle/>
          <a:p>
            <a:fld id="{E471B08B-5702-EF4D-A33B-D4343234040D}" type="slidenum">
              <a:rPr lang="en-DE" smtClean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en-DE">
              <a:solidFill>
                <a:srgbClr val="2038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90E7E871-0606-30BF-F02C-D822E285F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23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| Henning </a:t>
            </a:r>
            <a:r>
              <a:rPr lang="en-GB" dirty="0" err="1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Riecken</a:t>
            </a:r>
            <a:r>
              <a:rPr lang="en-GB" dirty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Georg Starz</a:t>
            </a:r>
            <a:endParaRPr lang="en-DE" dirty="0">
              <a:solidFill>
                <a:srgbClr val="2038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D69B6A3-0CEF-5F82-91D6-5AAB9304DBBC}"/>
              </a:ext>
            </a:extLst>
          </p:cNvPr>
          <p:cNvSpPr/>
          <p:nvPr/>
        </p:nvSpPr>
        <p:spPr>
          <a:xfrm>
            <a:off x="4697126" y="1177926"/>
            <a:ext cx="1314000" cy="3977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400B971-2BB7-6CB7-1233-F22E8A66D290}"/>
              </a:ext>
            </a:extLst>
          </p:cNvPr>
          <p:cNvSpPr/>
          <p:nvPr/>
        </p:nvSpPr>
        <p:spPr>
          <a:xfrm>
            <a:off x="10642456" y="1168301"/>
            <a:ext cx="1314000" cy="3977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8F4D3BF5-71BF-80F4-A340-502FF6C2C2A7}"/>
              </a:ext>
            </a:extLst>
          </p:cNvPr>
          <p:cNvSpPr/>
          <p:nvPr/>
        </p:nvSpPr>
        <p:spPr>
          <a:xfrm>
            <a:off x="886092" y="5502144"/>
            <a:ext cx="10419815" cy="816649"/>
          </a:xfrm>
          <a:prstGeom prst="roundRect">
            <a:avLst>
              <a:gd name="adj" fmla="val 12002"/>
            </a:avLst>
          </a:prstGeom>
          <a:solidFill>
            <a:srgbClr val="F4F8FB"/>
          </a:solidFill>
          <a:ln w="31750">
            <a:solidFill>
              <a:srgbClr val="20386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de-DE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still </a:t>
            </a:r>
            <a:r>
              <a:rPr lang="de-DE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quite</a:t>
            </a:r>
            <a:r>
              <a:rPr lang="de-DE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lang="de-DE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but </a:t>
            </a:r>
            <a:r>
              <a:rPr lang="de-DE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de-DE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lang="de-DE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construction</a:t>
            </a:r>
            <a:r>
              <a:rPr lang="de-DE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sites</a:t>
            </a:r>
            <a:r>
              <a:rPr lang="de-DE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</a:t>
            </a:r>
            <a:r>
              <a:rPr lang="de-DE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cranes</a:t>
            </a:r>
            <a:r>
              <a:rPr lang="de-DE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algn="ctr"/>
            <a:r>
              <a:rPr lang="de-DE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Performance </a:t>
            </a:r>
            <a:r>
              <a:rPr lang="de-DE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decreases</a:t>
            </a:r>
            <a:endParaRPr lang="de-DE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8102D1A-E72B-C8CC-7A0A-F5095A658EFA}"/>
              </a:ext>
            </a:extLst>
          </p:cNvPr>
          <p:cNvSpPr txBox="1"/>
          <p:nvPr/>
        </p:nvSpPr>
        <p:spPr>
          <a:xfrm>
            <a:off x="337995" y="870583"/>
            <a:ext cx="77441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Tables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3 &amp; 4: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Statistics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2. TP = True Positives, FP =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Positives, TN = True Negatives, FN =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Negatives,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conf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confidence</a:t>
            </a:r>
            <a:r>
              <a:rPr lang="de-DE" sz="900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314B7D07-3A86-4C8A-17A5-ADDEDA1EEE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9989" y="6488230"/>
            <a:ext cx="2743200" cy="365125"/>
          </a:xfrm>
        </p:spPr>
        <p:txBody>
          <a:bodyPr/>
          <a:lstStyle/>
          <a:p>
            <a:fld id="{E3735DFF-AEB2-4A86-A609-19569AD22CBC}" type="datetime3">
              <a:rPr lang="de-DE" smtClean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29/09/24</a:t>
            </a:fld>
            <a:endParaRPr lang="en-DE" dirty="0">
              <a:solidFill>
                <a:srgbClr val="2038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63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D28DCCB-FAA0-45BA-847F-B07358216E6D}"/>
              </a:ext>
            </a:extLst>
          </p:cNvPr>
          <p:cNvSpPr/>
          <p:nvPr/>
        </p:nvSpPr>
        <p:spPr>
          <a:xfrm>
            <a:off x="8124000" y="1611"/>
            <a:ext cx="4068000" cy="6856389"/>
          </a:xfrm>
          <a:prstGeom prst="rect">
            <a:avLst/>
          </a:prstGeom>
          <a:solidFill>
            <a:srgbClr val="477B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AB6A52F-033C-2D46-1886-7B38DCB0B848}"/>
              </a:ext>
            </a:extLst>
          </p:cNvPr>
          <p:cNvSpPr/>
          <p:nvPr/>
        </p:nvSpPr>
        <p:spPr>
          <a:xfrm>
            <a:off x="4059805" y="-1611"/>
            <a:ext cx="4068000" cy="6859611"/>
          </a:xfrm>
          <a:prstGeom prst="rect">
            <a:avLst/>
          </a:prstGeom>
          <a:solidFill>
            <a:srgbClr val="B0D8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FFD4D9-8442-FCA3-38E7-813EB4E6DE6B}"/>
              </a:ext>
            </a:extLst>
          </p:cNvPr>
          <p:cNvSpPr/>
          <p:nvPr/>
        </p:nvSpPr>
        <p:spPr>
          <a:xfrm>
            <a:off x="7585150" y="0"/>
            <a:ext cx="1084079" cy="6858001"/>
          </a:xfrm>
          <a:prstGeom prst="rect">
            <a:avLst/>
          </a:prstGeom>
          <a:gradFill>
            <a:gsLst>
              <a:gs pos="0">
                <a:srgbClr val="B0D8C0"/>
              </a:gs>
              <a:gs pos="100000">
                <a:srgbClr val="477BC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38C5A93-37D3-159F-7498-06DFEF94F2B1}"/>
              </a:ext>
            </a:extLst>
          </p:cNvPr>
          <p:cNvSpPr/>
          <p:nvPr/>
        </p:nvSpPr>
        <p:spPr>
          <a:xfrm>
            <a:off x="1773" y="1611"/>
            <a:ext cx="4068000" cy="6856389"/>
          </a:xfrm>
          <a:prstGeom prst="rect">
            <a:avLst/>
          </a:prstGeom>
          <a:solidFill>
            <a:srgbClr val="9AC7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018004-8E93-0BC7-10D7-ABF73D2D0C88}"/>
              </a:ext>
            </a:extLst>
          </p:cNvPr>
          <p:cNvSpPr/>
          <p:nvPr/>
        </p:nvSpPr>
        <p:spPr>
          <a:xfrm>
            <a:off x="3522773" y="-1612"/>
            <a:ext cx="1084079" cy="6859612"/>
          </a:xfrm>
          <a:prstGeom prst="rect">
            <a:avLst/>
          </a:prstGeom>
          <a:gradFill>
            <a:gsLst>
              <a:gs pos="0">
                <a:srgbClr val="9AC7E6"/>
              </a:gs>
              <a:gs pos="100000">
                <a:srgbClr val="B0D8C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428CBBC-2C71-A4BD-65EE-36C687E811C1}"/>
              </a:ext>
            </a:extLst>
          </p:cNvPr>
          <p:cNvGrpSpPr/>
          <p:nvPr/>
        </p:nvGrpSpPr>
        <p:grpSpPr>
          <a:xfrm>
            <a:off x="74843" y="1597626"/>
            <a:ext cx="3952598" cy="2158738"/>
            <a:chOff x="74843" y="1799842"/>
            <a:chExt cx="3952598" cy="2158738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2EB60D4-499D-1F4C-0ACF-31B9EF902078}"/>
                </a:ext>
              </a:extLst>
            </p:cNvPr>
            <p:cNvSpPr/>
            <p:nvPr/>
          </p:nvSpPr>
          <p:spPr>
            <a:xfrm>
              <a:off x="74843" y="1799842"/>
              <a:ext cx="3834782" cy="2158738"/>
            </a:xfrm>
            <a:prstGeom prst="roundRect">
              <a:avLst>
                <a:gd name="adj" fmla="val 9680"/>
              </a:avLst>
            </a:prstGeom>
            <a:solidFill>
              <a:schemeClr val="bg1">
                <a:alpha val="7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F116D44-E275-A62B-C44C-C419985AB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398" y="1980000"/>
              <a:ext cx="1849337" cy="1804057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44532C1-7525-5D75-ADD2-55936C8EC4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322" t="-15269" r="-2818" b="-10478"/>
            <a:stretch/>
          </p:blipFill>
          <p:spPr>
            <a:xfrm>
              <a:off x="2127411" y="3042758"/>
              <a:ext cx="1673395" cy="383708"/>
            </a:xfrm>
            <a:prstGeom prst="rect">
              <a:avLst/>
            </a:prstGeom>
            <a:solidFill>
              <a:schemeClr val="bg1"/>
            </a:solidFill>
            <a:effectLst>
              <a:softEdge rad="31750"/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8F1E40-5DF7-5373-450C-F774E6EFB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38128" y="3471558"/>
              <a:ext cx="1125126" cy="37504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1DEDFD-B522-ECF8-B606-C7BA70DEF5AE}"/>
                </a:ext>
              </a:extLst>
            </p:cNvPr>
            <p:cNvSpPr txBox="1"/>
            <p:nvPr/>
          </p:nvSpPr>
          <p:spPr>
            <a:xfrm>
              <a:off x="1999892" y="1980000"/>
              <a:ext cx="2027549" cy="1092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Digital orthophoto, </a:t>
              </a:r>
              <a:r>
                <a:rPr lang="en-US" sz="1300" dirty="0" err="1">
                  <a:latin typeface="Arial" panose="020B0604020202020204" pitchFamily="34" charset="0"/>
                  <a:cs typeface="Arial" panose="020B0604020202020204" pitchFamily="34" charset="0"/>
                </a:rPr>
                <a:t>reso-lution</a:t>
              </a:r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: 20 cm (</a:t>
              </a:r>
              <a:r>
                <a:rPr lang="en-US" sz="1300" b="1" dirty="0">
                  <a:latin typeface="Arial" panose="020B0604020202020204" pitchFamily="34" charset="0"/>
                  <a:cs typeface="Arial" panose="020B0604020202020204" pitchFamily="34" charset="0"/>
                </a:rPr>
                <a:t>DOP20</a:t>
              </a:r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  <a:p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</a:t>
              </a:r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Finding and marking construction site locations with cranes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78FFB1-64AC-E863-B059-7B63A4115D8D}"/>
                </a:ext>
              </a:extLst>
            </p:cNvPr>
            <p:cNvSpPr txBox="1"/>
            <p:nvPr/>
          </p:nvSpPr>
          <p:spPr>
            <a:xfrm>
              <a:off x="446807" y="3214436"/>
              <a:ext cx="145724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OSM tag „Construction“</a:t>
              </a:r>
              <a:endParaRPr lang="en-US" sz="9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EFC90F7-256A-E8BB-5BAC-726C97BD989E}"/>
              </a:ext>
            </a:extLst>
          </p:cNvPr>
          <p:cNvGrpSpPr/>
          <p:nvPr/>
        </p:nvGrpSpPr>
        <p:grpSpPr>
          <a:xfrm>
            <a:off x="73668" y="4183942"/>
            <a:ext cx="3835957" cy="2158738"/>
            <a:chOff x="84811" y="4606220"/>
            <a:chExt cx="3835957" cy="2158738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42F73DFA-C8BB-940B-A806-A4C6CA66F4CA}"/>
                </a:ext>
              </a:extLst>
            </p:cNvPr>
            <p:cNvSpPr/>
            <p:nvPr/>
          </p:nvSpPr>
          <p:spPr>
            <a:xfrm>
              <a:off x="84811" y="4606220"/>
              <a:ext cx="3830162" cy="2158738"/>
            </a:xfrm>
            <a:prstGeom prst="roundRect">
              <a:avLst>
                <a:gd name="adj" fmla="val 9680"/>
              </a:avLst>
            </a:prstGeom>
            <a:solidFill>
              <a:schemeClr val="bg1">
                <a:alpha val="7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96BF9CA-E89F-B791-7895-A351D2D34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4762"/>
            <a:stretch/>
          </p:blipFill>
          <p:spPr>
            <a:xfrm>
              <a:off x="151200" y="4782190"/>
              <a:ext cx="1845118" cy="1804876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2D55C52-7A86-09A9-BFD2-4AF8660B9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85195" y="6186461"/>
              <a:ext cx="391550" cy="39002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950C1BF-0194-FFB9-76BA-22AFAD1ECC4B}"/>
                </a:ext>
              </a:extLst>
            </p:cNvPr>
            <p:cNvSpPr txBox="1"/>
            <p:nvPr/>
          </p:nvSpPr>
          <p:spPr>
            <a:xfrm>
              <a:off x="2064838" y="4782190"/>
              <a:ext cx="1855930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>
                <a:defRPr sz="13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b="1" dirty="0"/>
                <a:t>Automatic download </a:t>
              </a:r>
              <a:r>
                <a:rPr lang="en-US" dirty="0"/>
                <a:t>of images from DOP20 Web Map Service (WMS) with customizable size in meters and pixels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0585C9D-5138-4B28-AD9C-684D0205463A}"/>
              </a:ext>
            </a:extLst>
          </p:cNvPr>
          <p:cNvGrpSpPr/>
          <p:nvPr/>
        </p:nvGrpSpPr>
        <p:grpSpPr>
          <a:xfrm>
            <a:off x="4421494" y="1597626"/>
            <a:ext cx="3746368" cy="2158738"/>
            <a:chOff x="4526269" y="1799842"/>
            <a:chExt cx="3746368" cy="2158738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94C4F76F-3954-8119-E553-00618BBB822F}"/>
                </a:ext>
              </a:extLst>
            </p:cNvPr>
            <p:cNvSpPr/>
            <p:nvPr/>
          </p:nvSpPr>
          <p:spPr>
            <a:xfrm>
              <a:off x="4526269" y="1799842"/>
              <a:ext cx="3746368" cy="2158738"/>
            </a:xfrm>
            <a:prstGeom prst="roundRect">
              <a:avLst>
                <a:gd name="adj" fmla="val 9680"/>
              </a:avLst>
            </a:prstGeom>
            <a:solidFill>
              <a:schemeClr val="bg1">
                <a:alpha val="7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268B7E5-6F21-DDBD-BFD0-0FFC93565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4085" y="1979599"/>
              <a:ext cx="1810800" cy="18108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89B8A8-68C9-899A-5AEA-C11AAA4759FD}"/>
                </a:ext>
              </a:extLst>
            </p:cNvPr>
            <p:cNvSpPr txBox="1"/>
            <p:nvPr/>
          </p:nvSpPr>
          <p:spPr>
            <a:xfrm>
              <a:off x="4678401" y="2004196"/>
              <a:ext cx="1731403" cy="211203"/>
            </a:xfrm>
            <a:prstGeom prst="rect">
              <a:avLst/>
            </a:prstGeom>
            <a:solidFill>
              <a:srgbClr val="0529FE"/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r>
                <a:rPr lang="de-DE" sz="9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Construction vs. </a:t>
              </a:r>
              <a:r>
                <a:rPr lang="de-DE" sz="90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No</a:t>
              </a:r>
              <a:r>
                <a:rPr lang="de-DE" sz="9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90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construction</a:t>
              </a:r>
              <a:endParaRPr lang="en-US" sz="9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A23B86F-EEB8-090C-284B-6B5C0834DD6F}"/>
                </a:ext>
              </a:extLst>
            </p:cNvPr>
            <p:cNvSpPr txBox="1"/>
            <p:nvPr/>
          </p:nvSpPr>
          <p:spPr>
            <a:xfrm>
              <a:off x="6542365" y="1980000"/>
              <a:ext cx="1630423" cy="14927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>
                <a:defRPr sz="13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b="1" dirty="0"/>
                <a:t>Classification</a:t>
              </a:r>
              <a:r>
                <a:rPr lang="en-US" dirty="0"/>
                <a:t> task</a:t>
              </a:r>
            </a:p>
            <a:p>
              <a:r>
                <a:rPr lang="en-US" dirty="0">
                  <a:sym typeface="Wingdings" panose="05000000000000000000" pitchFamily="2" charset="2"/>
                </a:rPr>
                <a:t> Training less computationally intensive</a:t>
              </a:r>
            </a:p>
            <a:p>
              <a:r>
                <a:rPr lang="en-US" dirty="0">
                  <a:sym typeface="Wingdings" panose="05000000000000000000" pitchFamily="2" charset="2"/>
                </a:rPr>
                <a:t> Two model trainings that ran for a few hours</a:t>
              </a:r>
              <a:endParaRPr lang="en-US" dirty="0"/>
            </a:p>
          </p:txBody>
        </p:sp>
        <p:pic>
          <p:nvPicPr>
            <p:cNvPr id="20" name="Picture 2" descr="Yolov8 Comprehensive Guide To State Of The Art Object - vrogue.co">
              <a:extLst>
                <a:ext uri="{FF2B5EF4-FFF2-40B4-BE49-F238E27FC236}">
                  <a16:creationId xmlns:a16="http://schemas.microsoft.com/office/drawing/2014/main" id="{2D64381E-AEE6-78A3-62CF-3731D91851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42" t="34647" r="25354" b="35522"/>
            <a:stretch/>
          </p:blipFill>
          <p:spPr bwMode="auto">
            <a:xfrm>
              <a:off x="6560732" y="3428810"/>
              <a:ext cx="1122805" cy="389056"/>
            </a:xfrm>
            <a:prstGeom prst="rect">
              <a:avLst/>
            </a:prstGeom>
            <a:noFill/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Google Colab - BeginCodingNow.com">
              <a:extLst>
                <a:ext uri="{FF2B5EF4-FFF2-40B4-BE49-F238E27FC236}">
                  <a16:creationId xmlns:a16="http://schemas.microsoft.com/office/drawing/2014/main" id="{4EEF5652-BC2E-6509-C3BB-DAB779A49C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6768" y="3457788"/>
              <a:ext cx="562815" cy="346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1C2C925-F1DC-206E-35BE-D830E28810A6}"/>
              </a:ext>
            </a:extLst>
          </p:cNvPr>
          <p:cNvGrpSpPr/>
          <p:nvPr/>
        </p:nvGrpSpPr>
        <p:grpSpPr>
          <a:xfrm>
            <a:off x="8691518" y="1597626"/>
            <a:ext cx="3487603" cy="2158738"/>
            <a:chOff x="8691518" y="1597626"/>
            <a:chExt cx="3487603" cy="2158738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DDE67807-8703-5219-3177-0540A70096E8}"/>
                </a:ext>
              </a:extLst>
            </p:cNvPr>
            <p:cNvSpPr/>
            <p:nvPr/>
          </p:nvSpPr>
          <p:spPr>
            <a:xfrm>
              <a:off x="8691518" y="1597626"/>
              <a:ext cx="3387539" cy="2158738"/>
            </a:xfrm>
            <a:prstGeom prst="roundRect">
              <a:avLst>
                <a:gd name="adj" fmla="val 9680"/>
              </a:avLst>
            </a:prstGeom>
            <a:solidFill>
              <a:schemeClr val="bg1">
                <a:alpha val="7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Aerial view of a city&#10;&#10;Description automatically generated">
              <a:extLst>
                <a:ext uri="{FF2B5EF4-FFF2-40B4-BE49-F238E27FC236}">
                  <a16:creationId xmlns:a16="http://schemas.microsoft.com/office/drawing/2014/main" id="{0FB5C8FC-2EDA-72D1-DEE9-231A8BE2EA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65"/>
            <a:stretch/>
          </p:blipFill>
          <p:spPr>
            <a:xfrm>
              <a:off x="8796231" y="1777563"/>
              <a:ext cx="1782103" cy="181044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C5FD48C-F0A2-B118-CC95-CADB9755899D}"/>
                </a:ext>
              </a:extLst>
            </p:cNvPr>
            <p:cNvSpPr txBox="1"/>
            <p:nvPr/>
          </p:nvSpPr>
          <p:spPr>
            <a:xfrm>
              <a:off x="10567845" y="1738751"/>
              <a:ext cx="1611276" cy="189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>
                <a:defRPr sz="13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b="1" dirty="0"/>
                <a:t>Promising results</a:t>
              </a:r>
            </a:p>
            <a:p>
              <a:r>
                <a:rPr lang="en-US" dirty="0">
                  <a:sym typeface="Wingdings" panose="05000000000000000000" pitchFamily="2" charset="2"/>
                </a:rPr>
                <a:t> Models tested on two different data sets</a:t>
              </a:r>
            </a:p>
            <a:p>
              <a:r>
                <a:rPr lang="en-US" dirty="0">
                  <a:sym typeface="Wingdings" panose="05000000000000000000" pitchFamily="2" charset="2"/>
                </a:rPr>
                <a:t> F1: 0.89-0.97</a:t>
              </a:r>
            </a:p>
            <a:p>
              <a:r>
                <a:rPr lang="en-US" dirty="0">
                  <a:sym typeface="Wingdings" panose="05000000000000000000" pitchFamily="2" charset="2"/>
                </a:rPr>
                <a:t> How important are construction cranes for model performance?</a:t>
              </a:r>
              <a:endParaRPr 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FB9855F-7D93-B809-6D63-BF9105D7F9A7}"/>
              </a:ext>
            </a:extLst>
          </p:cNvPr>
          <p:cNvSpPr txBox="1"/>
          <p:nvPr/>
        </p:nvSpPr>
        <p:spPr>
          <a:xfrm>
            <a:off x="669573" y="250647"/>
            <a:ext cx="2732400" cy="919401"/>
          </a:xfrm>
          <a:prstGeom prst="roundRect">
            <a:avLst>
              <a:gd name="adj" fmla="val 15642"/>
            </a:avLst>
          </a:prstGeom>
          <a:solidFill>
            <a:schemeClr val="bg1">
              <a:alpha val="7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i="1">
                <a:latin typeface="Arial" panose="020B0604020202020204" pitchFamily="34" charset="0"/>
                <a:cs typeface="Arial" panose="020B0604020202020204" pitchFamily="34" charset="0"/>
              </a:rPr>
              <a:t>Input Data &amp; Preprocessing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34B5F1-4DD9-4046-CC20-F84AD907AA73}"/>
              </a:ext>
            </a:extLst>
          </p:cNvPr>
          <p:cNvSpPr txBox="1"/>
          <p:nvPr/>
        </p:nvSpPr>
        <p:spPr>
          <a:xfrm>
            <a:off x="4944887" y="250646"/>
            <a:ext cx="2732400" cy="919401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2400" b="1" i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Deep Learning Model Trainings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400718-EE07-1D93-988B-FED7B953659C}"/>
              </a:ext>
            </a:extLst>
          </p:cNvPr>
          <p:cNvSpPr txBox="1"/>
          <p:nvPr/>
        </p:nvSpPr>
        <p:spPr>
          <a:xfrm>
            <a:off x="9133560" y="248600"/>
            <a:ext cx="2732400" cy="919401"/>
          </a:xfrm>
          <a:prstGeom prst="round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2400" b="1" i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Results &amp; Application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EEBB8BC-2D16-AB7B-E372-EC4ED338483F}"/>
              </a:ext>
            </a:extLst>
          </p:cNvPr>
          <p:cNvGrpSpPr/>
          <p:nvPr/>
        </p:nvGrpSpPr>
        <p:grpSpPr>
          <a:xfrm>
            <a:off x="4410351" y="4183942"/>
            <a:ext cx="3747600" cy="2158738"/>
            <a:chOff x="4526269" y="4606220"/>
            <a:chExt cx="3751716" cy="2158738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4D655F2C-E7D7-4824-C23C-DFE7D35418A6}"/>
                </a:ext>
              </a:extLst>
            </p:cNvPr>
            <p:cNvSpPr/>
            <p:nvPr/>
          </p:nvSpPr>
          <p:spPr>
            <a:xfrm>
              <a:off x="4526269" y="4606220"/>
              <a:ext cx="3751716" cy="2158738"/>
            </a:xfrm>
            <a:prstGeom prst="roundRect">
              <a:avLst>
                <a:gd name="adj" fmla="val 9680"/>
              </a:avLst>
            </a:prstGeom>
            <a:solidFill>
              <a:schemeClr val="bg1">
                <a:alpha val="7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15DE50D-2231-7E70-6B83-558C990917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823" t="10296" r="46512" b="37105"/>
            <a:stretch/>
          </p:blipFill>
          <p:spPr>
            <a:xfrm>
              <a:off x="4644000" y="4782190"/>
              <a:ext cx="1809833" cy="180758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38251E-B4A1-BE5B-899A-BDCD1B6FED2F}"/>
                </a:ext>
              </a:extLst>
            </p:cNvPr>
            <p:cNvSpPr txBox="1"/>
            <p:nvPr/>
          </p:nvSpPr>
          <p:spPr>
            <a:xfrm>
              <a:off x="6532300" y="4782190"/>
              <a:ext cx="1657819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>
                <a:defRPr sz="13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Oriented Bounding Box (</a:t>
              </a:r>
              <a:r>
                <a:rPr lang="en-US" b="1" dirty="0"/>
                <a:t>OBB</a:t>
              </a:r>
              <a:r>
                <a:rPr lang="en-US" dirty="0"/>
                <a:t>) object detection attempt </a:t>
              </a:r>
              <a:r>
                <a:rPr lang="en-US" dirty="0">
                  <a:sym typeface="Wingdings" panose="05000000000000000000" pitchFamily="2" charset="2"/>
                </a:rPr>
                <a:t> Poor results due to lack of computing capacity</a:t>
              </a:r>
              <a:endParaRPr lang="en-US" dirty="0"/>
            </a:p>
          </p:txBody>
        </p:sp>
        <p:pic>
          <p:nvPicPr>
            <p:cNvPr id="1026" name="Picture 2" descr="Yolov8 Comprehensive Guide To State Of The Art Object - vrogue.co">
              <a:extLst>
                <a:ext uri="{FF2B5EF4-FFF2-40B4-BE49-F238E27FC236}">
                  <a16:creationId xmlns:a16="http://schemas.microsoft.com/office/drawing/2014/main" id="{F17E42AE-8A7B-F595-F958-553AF45ACF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42" t="34647" r="25354" b="35522"/>
            <a:stretch/>
          </p:blipFill>
          <p:spPr bwMode="auto">
            <a:xfrm>
              <a:off x="6551530" y="6172231"/>
              <a:ext cx="1122805" cy="389056"/>
            </a:xfrm>
            <a:prstGeom prst="rect">
              <a:avLst/>
            </a:prstGeom>
            <a:noFill/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 descr="Google Colab - BeginCodingNow.com">
              <a:extLst>
                <a:ext uri="{FF2B5EF4-FFF2-40B4-BE49-F238E27FC236}">
                  <a16:creationId xmlns:a16="http://schemas.microsoft.com/office/drawing/2014/main" id="{53CD28EF-42CF-A787-62F3-7E666D18E7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0238" y="6198312"/>
              <a:ext cx="562815" cy="346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1C133AA-9959-30E1-92F4-AA54FBBB7D73}"/>
              </a:ext>
            </a:extLst>
          </p:cNvPr>
          <p:cNvCxnSpPr>
            <a:cxnSpLocks/>
          </p:cNvCxnSpPr>
          <p:nvPr/>
        </p:nvCxnSpPr>
        <p:spPr>
          <a:xfrm flipV="1">
            <a:off x="3903830" y="2676995"/>
            <a:ext cx="517664" cy="258631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31BCD4A-FF2D-86E9-012E-29B33E61D360}"/>
              </a:ext>
            </a:extLst>
          </p:cNvPr>
          <p:cNvCxnSpPr>
            <a:cxnSpLocks/>
          </p:cNvCxnSpPr>
          <p:nvPr/>
        </p:nvCxnSpPr>
        <p:spPr>
          <a:xfrm flipH="1">
            <a:off x="1988749" y="3756364"/>
            <a:ext cx="3485" cy="42757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2C87ECA-792F-03B8-B9C3-F5469FD73DE1}"/>
              </a:ext>
            </a:extLst>
          </p:cNvPr>
          <p:cNvCxnSpPr>
            <a:cxnSpLocks/>
          </p:cNvCxnSpPr>
          <p:nvPr/>
        </p:nvCxnSpPr>
        <p:spPr>
          <a:xfrm>
            <a:off x="8167862" y="2676995"/>
            <a:ext cx="52365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68F1B31-2C7A-561D-3B76-36F93A2C72A2}"/>
              </a:ext>
            </a:extLst>
          </p:cNvPr>
          <p:cNvCxnSpPr>
            <a:cxnSpLocks/>
          </p:cNvCxnSpPr>
          <p:nvPr/>
        </p:nvCxnSpPr>
        <p:spPr>
          <a:xfrm>
            <a:off x="3903830" y="5263311"/>
            <a:ext cx="506521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77858B24-3D61-552D-85F9-B754B37441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9989" y="6488230"/>
            <a:ext cx="2743200" cy="365125"/>
          </a:xfrm>
        </p:spPr>
        <p:txBody>
          <a:bodyPr/>
          <a:lstStyle/>
          <a:p>
            <a:fld id="{E3735DFF-AEB2-4A86-A609-19569AD22CBC}" type="datetime3">
              <a:rPr lang="de-DE" smtClean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29/09/24</a:t>
            </a:fld>
            <a:endParaRPr lang="en-DE" dirty="0">
              <a:solidFill>
                <a:srgbClr val="2038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3D935E85-DE6B-453B-0638-A408E18B5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1231" y="6488230"/>
            <a:ext cx="2743200" cy="365125"/>
          </a:xfrm>
        </p:spPr>
        <p:txBody>
          <a:bodyPr/>
          <a:lstStyle/>
          <a:p>
            <a:fld id="{E471B08B-5702-EF4D-A33B-D4343234040D}" type="slidenum">
              <a:rPr lang="en-DE" smtClean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en-DE">
              <a:solidFill>
                <a:srgbClr val="2038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ooter Placeholder 3">
            <a:extLst>
              <a:ext uri="{FF2B5EF4-FFF2-40B4-BE49-F238E27FC236}">
                <a16:creationId xmlns:a16="http://schemas.microsoft.com/office/drawing/2014/main" id="{C9A15E17-5832-2A98-8685-D352A938E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230"/>
            <a:ext cx="4114800" cy="365125"/>
          </a:xfrm>
        </p:spPr>
        <p:txBody>
          <a:bodyPr/>
          <a:lstStyle/>
          <a:p>
            <a:r>
              <a:rPr lang="en-GB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| Henning </a:t>
            </a:r>
            <a:r>
              <a:rPr lang="en-GB" err="1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Riecken</a:t>
            </a:r>
            <a:r>
              <a:rPr lang="en-GB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Georg Starz</a:t>
            </a:r>
            <a:endParaRPr lang="en-DE">
              <a:solidFill>
                <a:srgbClr val="2038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B447ED4-79AC-FCF7-A6EF-9CCF12C9BB33}"/>
              </a:ext>
            </a:extLst>
          </p:cNvPr>
          <p:cNvCxnSpPr>
            <a:cxnSpLocks/>
            <a:stCxn id="33" idx="2"/>
            <a:endCxn id="49" idx="0"/>
          </p:cNvCxnSpPr>
          <p:nvPr/>
        </p:nvCxnSpPr>
        <p:spPr>
          <a:xfrm flipH="1">
            <a:off x="10383728" y="3756364"/>
            <a:ext cx="1560" cy="42224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4D28AFD-D5ED-E9DB-E25E-A724790C5F5C}"/>
              </a:ext>
            </a:extLst>
          </p:cNvPr>
          <p:cNvGrpSpPr/>
          <p:nvPr/>
        </p:nvGrpSpPr>
        <p:grpSpPr>
          <a:xfrm>
            <a:off x="8689958" y="4178607"/>
            <a:ext cx="3427126" cy="2158738"/>
            <a:chOff x="8689958" y="4178607"/>
            <a:chExt cx="3427126" cy="2158738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7AFDBB4C-60BF-CE9F-B35B-B817B78E373B}"/>
                </a:ext>
              </a:extLst>
            </p:cNvPr>
            <p:cNvSpPr/>
            <p:nvPr/>
          </p:nvSpPr>
          <p:spPr>
            <a:xfrm>
              <a:off x="8689958" y="4178607"/>
              <a:ext cx="3387539" cy="2158738"/>
            </a:xfrm>
            <a:prstGeom prst="roundRect">
              <a:avLst>
                <a:gd name="adj" fmla="val 9680"/>
              </a:avLst>
            </a:prstGeom>
            <a:solidFill>
              <a:schemeClr val="bg1">
                <a:alpha val="7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6426FD2-FDE9-CDEF-331D-EEEF0D855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604" r="3686" b="2709"/>
            <a:stretch/>
          </p:blipFill>
          <p:spPr>
            <a:xfrm>
              <a:off x="8794476" y="4364331"/>
              <a:ext cx="1780738" cy="180758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C4C6DDA-F886-CDEF-53AE-230F2619A502}"/>
                </a:ext>
              </a:extLst>
            </p:cNvPr>
            <p:cNvSpPr txBox="1"/>
            <p:nvPr/>
          </p:nvSpPr>
          <p:spPr>
            <a:xfrm>
              <a:off x="10567900" y="4333535"/>
              <a:ext cx="1549184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>
                <a:defRPr sz="13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Applying one model to entire DOP20 of </a:t>
              </a:r>
              <a:r>
                <a:rPr lang="en-US" b="1" dirty="0"/>
                <a:t>Berlin</a:t>
              </a:r>
            </a:p>
            <a:p>
              <a:r>
                <a:rPr lang="en-US" dirty="0">
                  <a:sym typeface="Wingdings" panose="05000000000000000000" pitchFamily="2" charset="2"/>
                </a:rPr>
                <a:t> Further insights into performance  Helpful for upcoming model trainings?</a:t>
              </a:r>
              <a:endParaRPr lang="en-US" dirty="0"/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E756E404-A58D-28E7-DE1F-7029621DD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586495" y="5831296"/>
              <a:ext cx="391550" cy="3900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23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F7184D19A6C814AB8461A91DABED835" ma:contentTypeVersion="6" ma:contentTypeDescription="Ein neues Dokument erstellen." ma:contentTypeScope="" ma:versionID="b2325988b6b4d7f9640169c665f7129e">
  <xsd:schema xmlns:xsd="http://www.w3.org/2001/XMLSchema" xmlns:xs="http://www.w3.org/2001/XMLSchema" xmlns:p="http://schemas.microsoft.com/office/2006/metadata/properties" xmlns:ns3="09d5afcd-88bb-4496-b4c8-501a4587f03c" targetNamespace="http://schemas.microsoft.com/office/2006/metadata/properties" ma:root="true" ma:fieldsID="272932da9e1f237e510d836b8930994c" ns3:_="">
    <xsd:import namespace="09d5afcd-88bb-4496-b4c8-501a4587f03c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d5afcd-88bb-4496-b4c8-501a4587f03c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9d5afcd-88bb-4496-b4c8-501a4587f03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05E082-FF66-42A1-9D86-717B61F6F35C}">
  <ds:schemaRefs>
    <ds:schemaRef ds:uri="09d5afcd-88bb-4496-b4c8-501a4587f03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677E44F-9319-4984-9DDD-7FF250535BDC}">
  <ds:schemaRefs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09d5afcd-88bb-4496-b4c8-501a4587f03c"/>
    <ds:schemaRef ds:uri="http://schemas.microsoft.com/office/2006/metadata/properties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B7927BE2-166C-4820-A6EB-DB403267C93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1768</Words>
  <Application>Microsoft Office PowerPoint</Application>
  <PresentationFormat>Widescreen</PresentationFormat>
  <Paragraphs>165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Calibri Light</vt:lpstr>
      <vt:lpstr>Wingdings</vt:lpstr>
      <vt:lpstr>Office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Henning Riecken</dc:creator>
  <cp:lastModifiedBy>Georg Starz</cp:lastModifiedBy>
  <cp:revision>8</cp:revision>
  <dcterms:created xsi:type="dcterms:W3CDTF">2024-08-27T08:47:14Z</dcterms:created>
  <dcterms:modified xsi:type="dcterms:W3CDTF">2024-09-29T12:09:31Z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0x0101003F7184D19A6C814AB8461A91DABED835</vt:lpwstr>
  </property>
</Properties>
</file>